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94330" y="3098800"/>
            <a:ext cx="5636895" cy="0"/>
          </a:xfrm>
          <a:custGeom>
            <a:avLst/>
            <a:gdLst/>
            <a:ahLst/>
            <a:cxnLst/>
            <a:rect l="l" t="t" r="r" b="b"/>
            <a:pathLst>
              <a:path w="5636895" h="0">
                <a:moveTo>
                  <a:pt x="0" y="0"/>
                </a:moveTo>
                <a:lnTo>
                  <a:pt x="5636641" y="0"/>
                </a:lnTo>
              </a:path>
            </a:pathLst>
          </a:custGeom>
          <a:ln w="19050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98239" y="1899920"/>
            <a:ext cx="3296919" cy="29591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2770" y="2029952"/>
            <a:ext cx="3801667" cy="37886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46036" y="295199"/>
            <a:ext cx="10001885" cy="6920865"/>
          </a:xfrm>
          <a:custGeom>
            <a:avLst/>
            <a:gdLst/>
            <a:ahLst/>
            <a:cxnLst/>
            <a:rect l="l" t="t" r="r" b="b"/>
            <a:pathLst>
              <a:path w="10001885" h="6920865">
                <a:moveTo>
                  <a:pt x="0" y="6920357"/>
                </a:moveTo>
                <a:lnTo>
                  <a:pt x="10001377" y="6920357"/>
                </a:lnTo>
                <a:lnTo>
                  <a:pt x="10001377" y="0"/>
                </a:lnTo>
                <a:lnTo>
                  <a:pt x="0" y="0"/>
                </a:lnTo>
                <a:lnTo>
                  <a:pt x="0" y="6920357"/>
                </a:lnTo>
                <a:close/>
              </a:path>
            </a:pathLst>
          </a:custGeom>
          <a:ln w="28574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917549" y="6206744"/>
            <a:ext cx="9001760" cy="3175"/>
          </a:xfrm>
          <a:custGeom>
            <a:avLst/>
            <a:gdLst/>
            <a:ahLst/>
            <a:cxnLst/>
            <a:rect l="l" t="t" r="r" b="b"/>
            <a:pathLst>
              <a:path w="9001760" h="3175">
                <a:moveTo>
                  <a:pt x="0" y="2794"/>
                </a:moveTo>
                <a:lnTo>
                  <a:pt x="9001150" y="0"/>
                </a:lnTo>
              </a:path>
            </a:pathLst>
          </a:custGeom>
          <a:ln w="12700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46036" y="280162"/>
            <a:ext cx="1143635" cy="1285875"/>
          </a:xfrm>
          <a:custGeom>
            <a:avLst/>
            <a:gdLst/>
            <a:ahLst/>
            <a:cxnLst/>
            <a:rect l="l" t="t" r="r" b="b"/>
            <a:pathLst>
              <a:path w="1143635" h="1285875">
                <a:moveTo>
                  <a:pt x="1143038" y="0"/>
                </a:moveTo>
                <a:lnTo>
                  <a:pt x="0" y="0"/>
                </a:lnTo>
                <a:lnTo>
                  <a:pt x="0" y="1285875"/>
                </a:lnTo>
                <a:lnTo>
                  <a:pt x="1143038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763" y="840422"/>
            <a:ext cx="8119872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2794" y="3212719"/>
            <a:ext cx="9147810" cy="1779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jbengenhariadeseguranca@gmail.com" TargetMode="External"/><Relationship Id="rId3" Type="http://schemas.openxmlformats.org/officeDocument/2006/relationships/hyperlink" Target="http://www.jbsegurancadotrabalho.com.br/" TargetMode="External"/><Relationship Id="rId4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763" y="840422"/>
            <a:ext cx="811784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3770" algn="l"/>
              </a:tabLst>
            </a:pPr>
            <a:r>
              <a:rPr dirty="0" spc="335"/>
              <a:t>CERTIFICADO</a:t>
            </a:r>
            <a:r>
              <a:rPr dirty="0" spc="434"/>
              <a:t> </a:t>
            </a:r>
            <a:r>
              <a:rPr dirty="0" spc="295"/>
              <a:t>DE	</a:t>
            </a:r>
            <a:r>
              <a:rPr dirty="0" spc="425"/>
              <a:t>CONCLUSÃO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00"/>
              </a:spcBef>
            </a:pPr>
            <a:r>
              <a:rPr dirty="0"/>
              <a:t>XXXXXXXXXXXXXXX</a:t>
            </a:r>
          </a:p>
          <a:p>
            <a:pPr marL="4445">
              <a:lnSpc>
                <a:spcPct val="100000"/>
              </a:lnSpc>
              <a:spcBef>
                <a:spcPts val="50"/>
              </a:spcBef>
            </a:pPr>
            <a:endParaRPr sz="1700"/>
          </a:p>
          <a:p>
            <a:pPr algn="ctr" marL="4445">
              <a:lnSpc>
                <a:spcPct val="100000"/>
              </a:lnSpc>
            </a:pPr>
            <a:r>
              <a:rPr dirty="0" sz="1400" spc="-5" b="0">
                <a:latin typeface="Arial MT"/>
                <a:cs typeface="Arial MT"/>
              </a:rPr>
              <a:t>inscrito</a:t>
            </a:r>
            <a:r>
              <a:rPr dirty="0" sz="1400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no</a:t>
            </a:r>
            <a:r>
              <a:rPr dirty="0" sz="1400" spc="5" b="0">
                <a:latin typeface="Arial MT"/>
                <a:cs typeface="Arial MT"/>
              </a:rPr>
              <a:t> </a:t>
            </a:r>
            <a:r>
              <a:rPr dirty="0" sz="1400" spc="-5">
                <a:latin typeface="Arial"/>
                <a:cs typeface="Arial"/>
              </a:rPr>
              <a:t>RG: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XXXXXXXXX,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participou</a:t>
            </a:r>
            <a:r>
              <a:rPr dirty="0" sz="1400" spc="10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do</a:t>
            </a:r>
            <a:r>
              <a:rPr dirty="0" sz="1400" spc="5" b="0">
                <a:latin typeface="Arial MT"/>
                <a:cs typeface="Arial MT"/>
              </a:rPr>
              <a:t> </a:t>
            </a:r>
            <a:r>
              <a:rPr dirty="0" sz="1400" spc="-5">
                <a:latin typeface="Arial"/>
                <a:cs typeface="Arial"/>
              </a:rPr>
              <a:t>CURSO</a:t>
            </a:r>
            <a:r>
              <a:rPr dirty="0" sz="1400">
                <a:latin typeface="Arial"/>
                <a:cs typeface="Arial"/>
              </a:rPr>
              <a:t> DE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FORMAÇÃO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EM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SEGURANÇA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EM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SISTEMA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ELÉTRICO</a:t>
            </a:r>
            <a:endParaRPr sz="14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Arial"/>
                <a:cs typeface="Arial"/>
              </a:rPr>
              <a:t>DE</a:t>
            </a:r>
            <a:r>
              <a:rPr dirty="0" sz="1400" spc="8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POTÊNCIA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em</a:t>
            </a:r>
            <a:r>
              <a:rPr dirty="0" sz="1400" spc="85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conformidade</a:t>
            </a:r>
            <a:r>
              <a:rPr dirty="0" sz="1400" spc="80" b="0">
                <a:latin typeface="Arial MT"/>
                <a:cs typeface="Arial MT"/>
              </a:rPr>
              <a:t> </a:t>
            </a:r>
            <a:r>
              <a:rPr dirty="0" sz="1400" b="0">
                <a:latin typeface="Arial MT"/>
                <a:cs typeface="Arial MT"/>
              </a:rPr>
              <a:t>com</a:t>
            </a:r>
            <a:r>
              <a:rPr dirty="0" sz="1400" spc="95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a</a:t>
            </a:r>
            <a:r>
              <a:rPr dirty="0" sz="1400" spc="80" b="0">
                <a:latin typeface="Arial MT"/>
                <a:cs typeface="Arial MT"/>
              </a:rPr>
              <a:t> </a:t>
            </a:r>
            <a:r>
              <a:rPr dirty="0" sz="1400" spc="-5">
                <a:latin typeface="Arial"/>
                <a:cs typeface="Arial"/>
              </a:rPr>
              <a:t>NR-10</a:t>
            </a:r>
            <a:r>
              <a:rPr dirty="0" sz="1400" spc="-5" b="0">
                <a:latin typeface="Arial MT"/>
                <a:cs typeface="Arial MT"/>
              </a:rPr>
              <a:t>,</a:t>
            </a:r>
            <a:r>
              <a:rPr dirty="0" sz="1400" spc="65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nos</a:t>
            </a:r>
            <a:r>
              <a:rPr dirty="0" sz="1400" spc="80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dias</a:t>
            </a:r>
            <a:r>
              <a:rPr dirty="0" sz="1400" spc="80" b="0">
                <a:latin typeface="Arial MT"/>
                <a:cs typeface="Arial MT"/>
              </a:rPr>
              <a:t> </a:t>
            </a:r>
            <a:r>
              <a:rPr dirty="0" sz="1400" spc="-10" b="0">
                <a:latin typeface="Arial MT"/>
                <a:cs typeface="Arial MT"/>
              </a:rPr>
              <a:t>xx</a:t>
            </a:r>
            <a:r>
              <a:rPr dirty="0" sz="1400" spc="75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de</a:t>
            </a:r>
            <a:r>
              <a:rPr dirty="0" sz="1400" spc="80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xxxxxx/xxxx,</a:t>
            </a:r>
            <a:r>
              <a:rPr dirty="0" sz="1400" spc="535" b="0">
                <a:latin typeface="Arial MT"/>
                <a:cs typeface="Arial MT"/>
              </a:rPr>
              <a:t> </a:t>
            </a:r>
            <a:r>
              <a:rPr dirty="0" sz="1400" b="0">
                <a:latin typeface="Arial MT"/>
                <a:cs typeface="Arial MT"/>
              </a:rPr>
              <a:t>com</a:t>
            </a:r>
            <a:r>
              <a:rPr dirty="0" sz="1400" spc="95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carga</a:t>
            </a:r>
            <a:r>
              <a:rPr dirty="0" sz="1400" spc="75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horária</a:t>
            </a:r>
            <a:r>
              <a:rPr dirty="0" sz="1400" spc="65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total</a:t>
            </a:r>
            <a:r>
              <a:rPr dirty="0" sz="1400" spc="90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de</a:t>
            </a:r>
            <a:r>
              <a:rPr dirty="0" sz="1400" spc="75" b="0">
                <a:latin typeface="Arial MT"/>
                <a:cs typeface="Arial MT"/>
              </a:rPr>
              <a:t> </a:t>
            </a:r>
            <a:r>
              <a:rPr dirty="0" sz="1400" spc="-5">
                <a:latin typeface="Arial"/>
                <a:cs typeface="Arial"/>
              </a:rPr>
              <a:t>40</a:t>
            </a:r>
            <a:r>
              <a:rPr dirty="0" sz="1400" spc="8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horas</a:t>
            </a:r>
            <a:endParaRPr sz="14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844"/>
              </a:spcBef>
            </a:pPr>
            <a:r>
              <a:rPr dirty="0" sz="1400" spc="-5" b="0">
                <a:latin typeface="Arial MT"/>
                <a:cs typeface="Arial MT"/>
              </a:rPr>
              <a:t>obtendo</a:t>
            </a:r>
            <a:r>
              <a:rPr dirty="0" sz="1400" spc="-30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o</a:t>
            </a:r>
            <a:r>
              <a:rPr dirty="0" sz="1400" spc="-10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grau de </a:t>
            </a:r>
            <a:r>
              <a:rPr dirty="0" sz="1400" b="0">
                <a:latin typeface="Arial MT"/>
                <a:cs typeface="Arial MT"/>
              </a:rPr>
              <a:t>conclusão</a:t>
            </a:r>
            <a:r>
              <a:rPr dirty="0" sz="1400" spc="-25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ao</a:t>
            </a:r>
            <a:r>
              <a:rPr dirty="0" sz="1400" spc="-10" b="0">
                <a:latin typeface="Arial MT"/>
                <a:cs typeface="Arial MT"/>
              </a:rPr>
              <a:t> </a:t>
            </a:r>
            <a:r>
              <a:rPr dirty="0" sz="1400" b="0">
                <a:latin typeface="Arial MT"/>
                <a:cs typeface="Arial MT"/>
              </a:rPr>
              <a:t>final</a:t>
            </a:r>
            <a:r>
              <a:rPr dirty="0" sz="1400" spc="-30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do</a:t>
            </a:r>
            <a:r>
              <a:rPr dirty="0" sz="1400" spc="-10" b="0">
                <a:latin typeface="Arial MT"/>
                <a:cs typeface="Arial MT"/>
              </a:rPr>
              <a:t> </a:t>
            </a:r>
            <a:r>
              <a:rPr dirty="0" sz="1400" spc="-5" b="0">
                <a:latin typeface="Arial MT"/>
                <a:cs typeface="Arial MT"/>
              </a:rPr>
              <a:t>curso.</a:t>
            </a:r>
            <a:endParaRPr sz="1400">
              <a:latin typeface="Arial MT"/>
              <a:cs typeface="Arial MT"/>
            </a:endParaRPr>
          </a:p>
          <a:p>
            <a:pPr marL="5944235">
              <a:lnSpc>
                <a:spcPct val="100000"/>
              </a:lnSpc>
              <a:spcBef>
                <a:spcPts val="1235"/>
              </a:spcBef>
            </a:pPr>
            <a:r>
              <a:rPr dirty="0" sz="1400" b="0" i="1">
                <a:latin typeface="Arial"/>
                <a:cs typeface="Arial"/>
              </a:rPr>
              <a:t>Rio</a:t>
            </a:r>
            <a:r>
              <a:rPr dirty="0" sz="1400" spc="-35" b="0" i="1">
                <a:latin typeface="Arial"/>
                <a:cs typeface="Arial"/>
              </a:rPr>
              <a:t> </a:t>
            </a:r>
            <a:r>
              <a:rPr dirty="0" sz="1400" b="0" i="1">
                <a:latin typeface="Arial"/>
                <a:cs typeface="Arial"/>
              </a:rPr>
              <a:t>de</a:t>
            </a:r>
            <a:r>
              <a:rPr dirty="0" sz="1400" spc="-10" b="0" i="1">
                <a:latin typeface="Arial"/>
                <a:cs typeface="Arial"/>
              </a:rPr>
              <a:t> </a:t>
            </a:r>
            <a:r>
              <a:rPr dirty="0" sz="1400" b="0" i="1">
                <a:latin typeface="Arial"/>
                <a:cs typeface="Arial"/>
              </a:rPr>
              <a:t>Janeiro,</a:t>
            </a:r>
            <a:r>
              <a:rPr dirty="0" sz="1400" spc="-20" b="0" i="1">
                <a:latin typeface="Arial"/>
                <a:cs typeface="Arial"/>
              </a:rPr>
              <a:t> </a:t>
            </a:r>
            <a:r>
              <a:rPr dirty="0" sz="1400" spc="-15" b="0">
                <a:latin typeface="Arial MT"/>
                <a:cs typeface="Arial MT"/>
              </a:rPr>
              <a:t>xx</a:t>
            </a:r>
            <a:r>
              <a:rPr dirty="0" sz="1400" spc="5" b="0">
                <a:latin typeface="Arial MT"/>
                <a:cs typeface="Arial MT"/>
              </a:rPr>
              <a:t> </a:t>
            </a:r>
            <a:r>
              <a:rPr dirty="0" sz="1400" b="0">
                <a:latin typeface="Arial MT"/>
                <a:cs typeface="Arial MT"/>
              </a:rPr>
              <a:t>de</a:t>
            </a:r>
            <a:r>
              <a:rPr dirty="0" sz="1400" spc="-15" b="0">
                <a:latin typeface="Arial MT"/>
                <a:cs typeface="Arial MT"/>
              </a:rPr>
              <a:t> xxxxxx/xxxx</a:t>
            </a:r>
            <a:r>
              <a:rPr dirty="0" sz="1400" spc="-15" b="0" i="1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1749" y="280911"/>
            <a:ext cx="10030460" cy="6949440"/>
            <a:chOff x="331749" y="280911"/>
            <a:chExt cx="10030460" cy="6949440"/>
          </a:xfrm>
        </p:grpSpPr>
        <p:sp>
          <p:nvSpPr>
            <p:cNvPr id="5" name="object 5"/>
            <p:cNvSpPr/>
            <p:nvPr/>
          </p:nvSpPr>
          <p:spPr>
            <a:xfrm>
              <a:off x="346036" y="295199"/>
              <a:ext cx="10001885" cy="6920865"/>
            </a:xfrm>
            <a:custGeom>
              <a:avLst/>
              <a:gdLst/>
              <a:ahLst/>
              <a:cxnLst/>
              <a:rect l="l" t="t" r="r" b="b"/>
              <a:pathLst>
                <a:path w="10001885" h="6920865">
                  <a:moveTo>
                    <a:pt x="0" y="6920357"/>
                  </a:moveTo>
                  <a:lnTo>
                    <a:pt x="10001377" y="6920357"/>
                  </a:lnTo>
                  <a:lnTo>
                    <a:pt x="10001377" y="0"/>
                  </a:lnTo>
                  <a:lnTo>
                    <a:pt x="0" y="0"/>
                  </a:lnTo>
                  <a:lnTo>
                    <a:pt x="0" y="6920357"/>
                  </a:lnTo>
                  <a:close/>
                </a:path>
              </a:pathLst>
            </a:custGeom>
            <a:ln w="28574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43978" y="5815203"/>
              <a:ext cx="3368675" cy="635"/>
            </a:xfrm>
            <a:custGeom>
              <a:avLst/>
              <a:gdLst/>
              <a:ahLst/>
              <a:cxnLst/>
              <a:rect l="l" t="t" r="r" b="b"/>
              <a:pathLst>
                <a:path w="3368675" h="635">
                  <a:moveTo>
                    <a:pt x="0" y="0"/>
                  </a:moveTo>
                  <a:lnTo>
                    <a:pt x="3368357" y="126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782319" y="1771015"/>
            <a:ext cx="9134475" cy="66548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365125" algn="l"/>
              </a:tabLst>
            </a:pPr>
            <a:r>
              <a:rPr dirty="0" sz="1400">
                <a:latin typeface="Arial MT"/>
                <a:cs typeface="Arial MT"/>
              </a:rPr>
              <a:t>A	JB</a:t>
            </a:r>
            <a:r>
              <a:rPr dirty="0" sz="1400" spc="5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SERVIÇOS</a:t>
            </a:r>
            <a:r>
              <a:rPr dirty="0" sz="1400" spc="59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</a:t>
            </a:r>
            <a:r>
              <a:rPr dirty="0" sz="1400" spc="5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ASSESSORIA</a:t>
            </a:r>
            <a:r>
              <a:rPr dirty="0" sz="1400" spc="5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</a:t>
            </a:r>
            <a:r>
              <a:rPr dirty="0" sz="1400" spc="575">
                <a:latin typeface="Arial MT"/>
                <a:cs typeface="Arial MT"/>
              </a:rPr>
              <a:t> </a:t>
            </a:r>
            <a:r>
              <a:rPr dirty="0" sz="1400" spc="-15">
                <a:latin typeface="Arial MT"/>
                <a:cs typeface="Arial MT"/>
              </a:rPr>
              <a:t>CONSULTORIA</a:t>
            </a:r>
            <a:r>
              <a:rPr dirty="0" sz="1400" spc="50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EMPRESARIAL</a:t>
            </a:r>
            <a:r>
              <a:rPr dirty="0" sz="1400" spc="535">
                <a:latin typeface="Arial MT"/>
                <a:cs typeface="Arial MT"/>
              </a:rPr>
              <a:t> </a:t>
            </a:r>
            <a:r>
              <a:rPr dirty="0" sz="1400" spc="-25">
                <a:latin typeface="Arial MT"/>
                <a:cs typeface="Arial MT"/>
              </a:rPr>
              <a:t>LTDA</a:t>
            </a:r>
            <a:r>
              <a:rPr dirty="0" sz="1400" spc="50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–</a:t>
            </a:r>
            <a:r>
              <a:rPr dirty="0" sz="1400" spc="57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ME,</a:t>
            </a:r>
            <a:r>
              <a:rPr dirty="0" sz="1400" spc="56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inscrita</a:t>
            </a:r>
            <a:r>
              <a:rPr dirty="0" sz="1400" spc="5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no</a:t>
            </a:r>
            <a:r>
              <a:rPr dirty="0" sz="1400" spc="57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CNPJ: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5">
                <a:latin typeface="Arial MT"/>
                <a:cs typeface="Arial MT"/>
              </a:rPr>
              <a:t>25.108.808/0001-18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</a:t>
            </a:r>
            <a:r>
              <a:rPr dirty="0" sz="1400">
                <a:latin typeface="Arial MT"/>
                <a:cs typeface="Arial MT"/>
              </a:rPr>
              <a:t> localizada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na</a:t>
            </a:r>
            <a:r>
              <a:rPr dirty="0" sz="1400">
                <a:latin typeface="Arial MT"/>
                <a:cs typeface="Arial MT"/>
              </a:rPr>
              <a:t> Rua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Moncorvo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Filho,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99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loja,</a:t>
            </a:r>
            <a:r>
              <a:rPr dirty="0" sz="1400" spc="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Centro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do</a:t>
            </a:r>
            <a:r>
              <a:rPr dirty="0" sz="1400">
                <a:latin typeface="Arial MT"/>
                <a:cs typeface="Arial MT"/>
              </a:rPr>
              <a:t> Rio </a:t>
            </a:r>
            <a:r>
              <a:rPr dirty="0" sz="1400" spc="-5">
                <a:latin typeface="Arial MT"/>
                <a:cs typeface="Arial MT"/>
              </a:rPr>
              <a:t>de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Janeiro,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certifica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que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6036" y="280162"/>
            <a:ext cx="10347960" cy="7223125"/>
            <a:chOff x="346036" y="280162"/>
            <a:chExt cx="10347960" cy="7223125"/>
          </a:xfrm>
        </p:grpSpPr>
        <p:sp>
          <p:nvSpPr>
            <p:cNvPr id="9" name="object 9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346824" y="5771642"/>
              <a:ext cx="3368675" cy="0"/>
            </a:xfrm>
            <a:custGeom>
              <a:avLst/>
              <a:gdLst/>
              <a:ahLst/>
              <a:cxnLst/>
              <a:rect l="l" t="t" r="r" b="b"/>
              <a:pathLst>
                <a:path w="3368675" h="0">
                  <a:moveTo>
                    <a:pt x="0" y="0"/>
                  </a:moveTo>
                  <a:lnTo>
                    <a:pt x="336842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62275" y="5834461"/>
              <a:ext cx="1631124" cy="166824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09592" y="5066932"/>
              <a:ext cx="1372489" cy="1372488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960755" y="5874765"/>
            <a:ext cx="3130550" cy="94043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700"/>
              </a:spcBef>
            </a:pPr>
            <a:r>
              <a:rPr dirty="0" sz="1000" spc="-10" b="1">
                <a:latin typeface="Arial"/>
                <a:cs typeface="Arial"/>
              </a:rPr>
              <a:t>XXXXXXXXXXXX</a:t>
            </a:r>
            <a:endParaRPr sz="1000">
              <a:latin typeface="Arial"/>
              <a:cs typeface="Arial"/>
            </a:endParaRPr>
          </a:p>
          <a:p>
            <a:pPr algn="ctr" marL="4445">
              <a:lnSpc>
                <a:spcPct val="100000"/>
              </a:lnSpc>
              <a:spcBef>
                <a:spcPts val="600"/>
              </a:spcBef>
            </a:pPr>
            <a:r>
              <a:rPr dirty="0" sz="1000">
                <a:latin typeface="Arial MT"/>
                <a:cs typeface="Arial MT"/>
              </a:rPr>
              <a:t>(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Responsável</a:t>
            </a:r>
            <a:r>
              <a:rPr dirty="0" sz="1000" spc="-60">
                <a:latin typeface="Arial MT"/>
                <a:cs typeface="Arial MT"/>
              </a:rPr>
              <a:t> </a:t>
            </a:r>
            <a:r>
              <a:rPr dirty="0" sz="1000" spc="5">
                <a:latin typeface="Arial MT"/>
                <a:cs typeface="Arial MT"/>
              </a:rPr>
              <a:t>T</a:t>
            </a:r>
            <a:r>
              <a:rPr dirty="0" sz="1000">
                <a:latin typeface="Arial MT"/>
                <a:cs typeface="Arial MT"/>
              </a:rPr>
              <a:t>écn</a:t>
            </a:r>
            <a:r>
              <a:rPr dirty="0" sz="1000" spc="15">
                <a:latin typeface="Arial MT"/>
                <a:cs typeface="Arial MT"/>
              </a:rPr>
              <a:t>i</a:t>
            </a:r>
            <a:r>
              <a:rPr dirty="0" sz="1000">
                <a:latin typeface="Arial MT"/>
                <a:cs typeface="Arial MT"/>
              </a:rPr>
              <a:t>co</a:t>
            </a:r>
            <a:r>
              <a:rPr dirty="0" sz="1000" spc="-60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)</a:t>
            </a:r>
            <a:endParaRPr sz="1000">
              <a:latin typeface="Arial MT"/>
              <a:cs typeface="Arial MT"/>
            </a:endParaRPr>
          </a:p>
          <a:p>
            <a:pPr algn="ctr" marL="12065" marR="5080">
              <a:lnSpc>
                <a:spcPct val="150000"/>
              </a:lnSpc>
            </a:pPr>
            <a:r>
              <a:rPr dirty="0" sz="1000">
                <a:latin typeface="Arial MT"/>
                <a:cs typeface="Arial MT"/>
              </a:rPr>
              <a:t>Téc.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de</a:t>
            </a:r>
            <a:r>
              <a:rPr dirty="0" sz="1000" spc="-3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Segurança</a:t>
            </a:r>
            <a:r>
              <a:rPr dirty="0" sz="1000" spc="-5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do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Trabalho</a:t>
            </a:r>
            <a:r>
              <a:rPr dirty="0" sz="1000" spc="-75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/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Téc.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em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Eletrotécnica </a:t>
            </a:r>
            <a:r>
              <a:rPr dirty="0" sz="1000" spc="-26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SRTE: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XXXXXX.</a:t>
            </a:r>
            <a:r>
              <a:rPr dirty="0" sz="1000" spc="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CREA-RJ: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XXXXXXXX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86244" y="5818505"/>
            <a:ext cx="2574290" cy="116903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700"/>
              </a:spcBef>
            </a:pPr>
            <a:r>
              <a:rPr dirty="0" sz="1000" spc="-10" b="1">
                <a:latin typeface="Arial"/>
                <a:cs typeface="Arial"/>
              </a:rPr>
              <a:t>XXXXXXXXXX</a:t>
            </a:r>
            <a:endParaRPr sz="1000">
              <a:latin typeface="Arial"/>
              <a:cs typeface="Arial"/>
            </a:endParaRPr>
          </a:p>
          <a:p>
            <a:pPr algn="ctr" marL="12065" marR="5080">
              <a:lnSpc>
                <a:spcPct val="150000"/>
              </a:lnSpc>
            </a:pPr>
            <a:r>
              <a:rPr dirty="0" sz="1000">
                <a:latin typeface="Arial MT"/>
                <a:cs typeface="Arial MT"/>
              </a:rPr>
              <a:t>(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Responsável</a:t>
            </a:r>
            <a:r>
              <a:rPr dirty="0" sz="1000" spc="-60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Técnico</a:t>
            </a:r>
            <a:r>
              <a:rPr dirty="0" sz="1000" spc="-5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</a:t>
            </a:r>
            <a:r>
              <a:rPr dirty="0" sz="1000" spc="10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Instrutor</a:t>
            </a:r>
            <a:r>
              <a:rPr dirty="0" sz="1000" spc="-5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do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Curso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) </a:t>
            </a:r>
            <a:r>
              <a:rPr dirty="0" sz="1000" spc="-265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Técnico</a:t>
            </a:r>
            <a:r>
              <a:rPr dirty="0" sz="1000" spc="-2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em</a:t>
            </a:r>
            <a:r>
              <a:rPr dirty="0" sz="1000" spc="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Segurança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do</a:t>
            </a:r>
            <a:r>
              <a:rPr dirty="0" sz="1000" spc="35">
                <a:latin typeface="Arial MT"/>
                <a:cs typeface="Arial MT"/>
              </a:rPr>
              <a:t> </a:t>
            </a:r>
            <a:r>
              <a:rPr dirty="0" sz="1000">
                <a:latin typeface="Arial MT"/>
                <a:cs typeface="Arial MT"/>
              </a:rPr>
              <a:t>Trabalho 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Bombeiro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5">
                <a:latin typeface="Arial MT"/>
                <a:cs typeface="Arial MT"/>
              </a:rPr>
              <a:t>Civil</a:t>
            </a:r>
            <a:endParaRPr sz="1000">
              <a:latin typeface="Arial MT"/>
              <a:cs typeface="Arial MT"/>
            </a:endParaRPr>
          </a:p>
          <a:p>
            <a:pPr algn="ctr" marL="4445">
              <a:lnSpc>
                <a:spcPct val="100000"/>
              </a:lnSpc>
              <a:spcBef>
                <a:spcPts val="600"/>
              </a:spcBef>
            </a:pPr>
            <a:r>
              <a:rPr dirty="0" sz="1000" spc="-10">
                <a:latin typeface="Arial MT"/>
                <a:cs typeface="Arial MT"/>
              </a:rPr>
              <a:t>SRTE:XXXXXXXX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069" y="539115"/>
            <a:ext cx="8502650" cy="6457950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algn="ctr" marL="196850">
              <a:lnSpc>
                <a:spcPct val="100000"/>
              </a:lnSpc>
              <a:spcBef>
                <a:spcPts val="1130"/>
              </a:spcBef>
              <a:tabLst>
                <a:tab pos="2731770" algn="l"/>
              </a:tabLst>
            </a:pPr>
            <a:r>
              <a:rPr dirty="0" sz="1600" spc="150" b="1">
                <a:solidFill>
                  <a:srgbClr val="006600"/>
                </a:solidFill>
                <a:latin typeface="Cambria"/>
                <a:cs typeface="Cambria"/>
              </a:rPr>
              <a:t>CURSO</a:t>
            </a:r>
            <a:r>
              <a:rPr dirty="0" sz="1600" spc="170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600" spc="114" b="1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dirty="0" sz="1600" spc="185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600" spc="155" b="1">
                <a:solidFill>
                  <a:srgbClr val="006600"/>
                </a:solidFill>
                <a:latin typeface="Cambria"/>
                <a:cs typeface="Cambria"/>
              </a:rPr>
              <a:t>FORMAÇÃO	</a:t>
            </a:r>
            <a:r>
              <a:rPr dirty="0" sz="1600" spc="90" b="1">
                <a:solidFill>
                  <a:srgbClr val="006600"/>
                </a:solidFill>
                <a:latin typeface="Cambria"/>
                <a:cs typeface="Cambria"/>
              </a:rPr>
              <a:t>EM</a:t>
            </a:r>
            <a:r>
              <a:rPr dirty="0" sz="1600" spc="155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600" spc="90" b="1">
                <a:solidFill>
                  <a:srgbClr val="006600"/>
                </a:solidFill>
                <a:latin typeface="Cambria"/>
                <a:cs typeface="Cambria"/>
              </a:rPr>
              <a:t>NR-10</a:t>
            </a:r>
            <a:r>
              <a:rPr dirty="0" sz="1600" spc="185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600" spc="65" b="1">
                <a:solidFill>
                  <a:srgbClr val="006600"/>
                </a:solidFill>
                <a:latin typeface="Cambria"/>
                <a:cs typeface="Cambria"/>
              </a:rPr>
              <a:t>SEP</a:t>
            </a:r>
            <a:r>
              <a:rPr dirty="0" sz="1600" spc="155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600" spc="210" b="1">
                <a:solidFill>
                  <a:srgbClr val="006600"/>
                </a:solidFill>
                <a:latin typeface="Trebuchet MS"/>
                <a:cs typeface="Trebuchet MS"/>
              </a:rPr>
              <a:t>–</a:t>
            </a:r>
            <a:r>
              <a:rPr dirty="0" sz="1600" spc="35" b="1">
                <a:solidFill>
                  <a:srgbClr val="006600"/>
                </a:solidFill>
                <a:latin typeface="Trebuchet MS"/>
                <a:cs typeface="Trebuchet MS"/>
              </a:rPr>
              <a:t> </a:t>
            </a:r>
            <a:r>
              <a:rPr dirty="0" sz="1600" spc="105" b="1">
                <a:solidFill>
                  <a:srgbClr val="006600"/>
                </a:solidFill>
                <a:latin typeface="Cambria"/>
                <a:cs typeface="Cambria"/>
              </a:rPr>
              <a:t>SISTEMA</a:t>
            </a:r>
            <a:r>
              <a:rPr dirty="0" sz="1600" spc="145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600" spc="114" b="1">
                <a:solidFill>
                  <a:srgbClr val="006600"/>
                </a:solidFill>
                <a:latin typeface="Cambria"/>
                <a:cs typeface="Cambria"/>
              </a:rPr>
              <a:t>ELÉTRICO</a:t>
            </a:r>
            <a:r>
              <a:rPr dirty="0" sz="1600" spc="150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600" spc="114" b="1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dirty="0" sz="1600" spc="155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600" spc="130" b="1">
                <a:solidFill>
                  <a:srgbClr val="006600"/>
                </a:solidFill>
                <a:latin typeface="Cambria"/>
                <a:cs typeface="Cambria"/>
              </a:rPr>
              <a:t>POTÊNCIA</a:t>
            </a:r>
            <a:endParaRPr sz="1600">
              <a:latin typeface="Cambria"/>
              <a:cs typeface="Cambria"/>
            </a:endParaRPr>
          </a:p>
          <a:p>
            <a:pPr algn="ctr" marL="195580">
              <a:lnSpc>
                <a:spcPct val="100000"/>
              </a:lnSpc>
              <a:spcBef>
                <a:spcPts val="905"/>
              </a:spcBef>
            </a:pPr>
            <a:r>
              <a:rPr dirty="0" sz="1400" spc="110" b="1">
                <a:solidFill>
                  <a:srgbClr val="006600"/>
                </a:solidFill>
                <a:latin typeface="Cambria"/>
                <a:cs typeface="Cambria"/>
              </a:rPr>
              <a:t>Carga </a:t>
            </a:r>
            <a:r>
              <a:rPr dirty="0" sz="1400" spc="200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400" spc="75" b="1">
                <a:solidFill>
                  <a:srgbClr val="006600"/>
                </a:solidFill>
                <a:latin typeface="Cambria"/>
                <a:cs typeface="Cambria"/>
              </a:rPr>
              <a:t>horária</a:t>
            </a:r>
            <a:r>
              <a:rPr dirty="0" sz="1400" spc="135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400" spc="75" b="1">
                <a:solidFill>
                  <a:srgbClr val="006600"/>
                </a:solidFill>
                <a:latin typeface="Cambria"/>
                <a:cs typeface="Cambria"/>
              </a:rPr>
              <a:t>total:</a:t>
            </a:r>
            <a:r>
              <a:rPr dirty="0" sz="1400" spc="165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400" spc="105">
                <a:solidFill>
                  <a:srgbClr val="006600"/>
                </a:solidFill>
                <a:latin typeface="Cambria"/>
                <a:cs typeface="Cambria"/>
              </a:rPr>
              <a:t>40</a:t>
            </a:r>
            <a:r>
              <a:rPr dirty="0" sz="1400" spc="135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400" spc="114">
                <a:solidFill>
                  <a:srgbClr val="006600"/>
                </a:solidFill>
                <a:latin typeface="Cambria"/>
                <a:cs typeface="Cambria"/>
              </a:rPr>
              <a:t>horas.</a:t>
            </a:r>
            <a:r>
              <a:rPr dirty="0" sz="1400" spc="175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400" spc="90" b="1">
                <a:solidFill>
                  <a:srgbClr val="006600"/>
                </a:solidFill>
                <a:latin typeface="Cambria"/>
                <a:cs typeface="Cambria"/>
              </a:rPr>
              <a:t>Data</a:t>
            </a:r>
            <a:r>
              <a:rPr dirty="0" sz="1400" spc="160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400" spc="95" b="1">
                <a:solidFill>
                  <a:srgbClr val="006600"/>
                </a:solidFill>
                <a:latin typeface="Cambria"/>
                <a:cs typeface="Cambria"/>
              </a:rPr>
              <a:t>da</a:t>
            </a:r>
            <a:r>
              <a:rPr dirty="0" sz="1400" spc="170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400" spc="85" b="1">
                <a:solidFill>
                  <a:srgbClr val="006600"/>
                </a:solidFill>
                <a:latin typeface="Cambria"/>
                <a:cs typeface="Cambria"/>
              </a:rPr>
              <a:t>Expedição: </a:t>
            </a:r>
            <a:r>
              <a:rPr dirty="0" sz="1400" spc="235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400" spc="90">
                <a:solidFill>
                  <a:srgbClr val="006600"/>
                </a:solidFill>
                <a:latin typeface="Cambria"/>
                <a:cs typeface="Cambria"/>
              </a:rPr>
              <a:t>XX/XX/XXXXX.</a:t>
            </a:r>
            <a:r>
              <a:rPr dirty="0" sz="1400" spc="15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400" spc="85" b="1">
                <a:solidFill>
                  <a:srgbClr val="006600"/>
                </a:solidFill>
                <a:latin typeface="Cambria"/>
                <a:cs typeface="Cambria"/>
              </a:rPr>
              <a:t>Validade:</a:t>
            </a:r>
            <a:r>
              <a:rPr dirty="0" sz="1400" spc="160" b="1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dirty="0" sz="1400" spc="90">
                <a:solidFill>
                  <a:srgbClr val="006600"/>
                </a:solidFill>
                <a:latin typeface="Cambria"/>
                <a:cs typeface="Cambria"/>
              </a:rPr>
              <a:t>XX/XX/XXXXX.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Conteúdo</a:t>
            </a:r>
            <a:r>
              <a:rPr dirty="0" sz="1400" spc="-7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Programático</a:t>
            </a:r>
            <a:r>
              <a:rPr dirty="0" sz="1400" b="1">
                <a:latin typeface="Arial"/>
                <a:cs typeface="Arial"/>
              </a:rPr>
              <a:t> do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Curso: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Arial MT"/>
                <a:cs typeface="Arial MT"/>
              </a:rPr>
              <a:t>Organização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do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sistema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elétrico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potência;</a:t>
            </a:r>
            <a:endParaRPr sz="1400">
              <a:latin typeface="Arial MT"/>
              <a:cs typeface="Arial MT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Arial MT"/>
                <a:cs typeface="Arial MT"/>
              </a:rPr>
              <a:t>Organização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do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Sistema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Elétrico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Potencia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- </a:t>
            </a:r>
            <a:r>
              <a:rPr dirty="0" sz="1400" spc="-45">
                <a:latin typeface="Arial MT"/>
                <a:cs typeface="Arial MT"/>
              </a:rPr>
              <a:t>SEP.</a:t>
            </a:r>
            <a:endParaRPr sz="1400">
              <a:latin typeface="Arial MT"/>
              <a:cs typeface="Arial MT"/>
            </a:endParaRPr>
          </a:p>
          <a:p>
            <a:pPr marL="299720" marR="16383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Arial MT"/>
                <a:cs typeface="Arial MT"/>
              </a:rPr>
              <a:t>Organização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do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trabalho: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programação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planejamento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dos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serviços;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trabalho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em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equipe;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prontuário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cadastro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das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instalações;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métodos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trabalho;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comunicação.</a:t>
            </a:r>
            <a:endParaRPr sz="1400">
              <a:latin typeface="Arial MT"/>
              <a:cs typeface="Arial MT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Arial MT"/>
                <a:cs typeface="Arial MT"/>
              </a:rPr>
              <a:t>Aspectos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comportamentais.</a:t>
            </a:r>
            <a:endParaRPr sz="1400">
              <a:latin typeface="Arial MT"/>
              <a:cs typeface="Arial MT"/>
            </a:endParaRPr>
          </a:p>
          <a:p>
            <a:pPr marL="299720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 MT"/>
                <a:cs typeface="Arial MT"/>
              </a:rPr>
              <a:t>Condições</a:t>
            </a:r>
            <a:r>
              <a:rPr dirty="0" sz="1400" spc="-6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impeditivas</a:t>
            </a:r>
            <a:r>
              <a:rPr dirty="0" sz="1400" spc="-6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para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serviços.</a:t>
            </a:r>
            <a:endParaRPr sz="1400">
              <a:latin typeface="Arial MT"/>
              <a:cs typeface="Arial MT"/>
            </a:endParaRPr>
          </a:p>
          <a:p>
            <a:pPr marL="299720" marR="45275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 MT"/>
                <a:cs typeface="Arial MT"/>
              </a:rPr>
              <a:t>Riscos </a:t>
            </a:r>
            <a:r>
              <a:rPr dirty="0" sz="1400" spc="-5">
                <a:latin typeface="Arial MT"/>
                <a:cs typeface="Arial MT"/>
              </a:rPr>
              <a:t>típicos no </a:t>
            </a:r>
            <a:r>
              <a:rPr dirty="0" sz="1400">
                <a:latin typeface="Arial MT"/>
                <a:cs typeface="Arial MT"/>
              </a:rPr>
              <a:t>SEP </a:t>
            </a:r>
            <a:r>
              <a:rPr dirty="0" sz="1400" spc="-5">
                <a:latin typeface="Arial MT"/>
                <a:cs typeface="Arial MT"/>
              </a:rPr>
              <a:t>e sua prevenção: proximidade e contatos </a:t>
            </a:r>
            <a:r>
              <a:rPr dirty="0" sz="1400">
                <a:latin typeface="Arial MT"/>
                <a:cs typeface="Arial MT"/>
              </a:rPr>
              <a:t>com </a:t>
            </a:r>
            <a:r>
              <a:rPr dirty="0" sz="1400" spc="-5">
                <a:latin typeface="Arial MT"/>
                <a:cs typeface="Arial MT"/>
              </a:rPr>
              <a:t>partes energizadas; </a:t>
            </a:r>
            <a:r>
              <a:rPr dirty="0" sz="1400">
                <a:latin typeface="Arial MT"/>
                <a:cs typeface="Arial MT"/>
              </a:rPr>
              <a:t>indução;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descargas </a:t>
            </a:r>
            <a:r>
              <a:rPr dirty="0" sz="1400">
                <a:latin typeface="Arial MT"/>
                <a:cs typeface="Arial MT"/>
              </a:rPr>
              <a:t>atmosféricas; </a:t>
            </a:r>
            <a:r>
              <a:rPr dirty="0" sz="1400" spc="-5">
                <a:latin typeface="Arial MT"/>
                <a:cs typeface="Arial MT"/>
              </a:rPr>
              <a:t>estática; </a:t>
            </a:r>
            <a:r>
              <a:rPr dirty="0" sz="1400">
                <a:latin typeface="Arial MT"/>
                <a:cs typeface="Arial MT"/>
              </a:rPr>
              <a:t>campos </a:t>
            </a:r>
            <a:r>
              <a:rPr dirty="0" sz="1400" spc="-5">
                <a:latin typeface="Arial MT"/>
                <a:cs typeface="Arial MT"/>
              </a:rPr>
              <a:t>elétricos e </a:t>
            </a:r>
            <a:r>
              <a:rPr dirty="0" sz="1400">
                <a:latin typeface="Arial MT"/>
                <a:cs typeface="Arial MT"/>
              </a:rPr>
              <a:t>magnéticos; comunicação </a:t>
            </a:r>
            <a:r>
              <a:rPr dirty="0" sz="1400" spc="-5">
                <a:latin typeface="Arial MT"/>
                <a:cs typeface="Arial MT"/>
              </a:rPr>
              <a:t>e </a:t>
            </a:r>
            <a:r>
              <a:rPr dirty="0" sz="1400">
                <a:latin typeface="Arial MT"/>
                <a:cs typeface="Arial MT"/>
              </a:rPr>
              <a:t>identificação; </a:t>
            </a:r>
            <a:r>
              <a:rPr dirty="0" sz="1400" spc="-5">
                <a:latin typeface="Arial MT"/>
                <a:cs typeface="Arial MT"/>
              </a:rPr>
              <a:t>e 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trabalhos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em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altura,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máquinas</a:t>
            </a:r>
            <a:r>
              <a:rPr dirty="0" sz="1400" spc="-5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equipamentos</a:t>
            </a:r>
            <a:r>
              <a:rPr dirty="0" sz="1400" spc="-7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especiais.</a:t>
            </a:r>
            <a:endParaRPr sz="1400">
              <a:latin typeface="Arial MT"/>
              <a:cs typeface="Arial MT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 MT"/>
                <a:cs typeface="Arial MT"/>
              </a:rPr>
              <a:t>Técnicas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análise</a:t>
            </a:r>
            <a:r>
              <a:rPr dirty="0" sz="1400" spc="-5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Risco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no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P;</a:t>
            </a:r>
            <a:endParaRPr sz="1400">
              <a:latin typeface="Arial MT"/>
              <a:cs typeface="Arial MT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Arial MT"/>
                <a:cs typeface="Arial MT"/>
              </a:rPr>
              <a:t>Procedimentos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trabalho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-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análise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discussão;</a:t>
            </a:r>
            <a:endParaRPr sz="1400">
              <a:latin typeface="Arial MT"/>
              <a:cs typeface="Arial MT"/>
            </a:endParaRPr>
          </a:p>
          <a:p>
            <a:pPr marL="299720" marR="246379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 MT"/>
                <a:cs typeface="Arial MT"/>
              </a:rPr>
              <a:t>Técnicas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trabalho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sob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tensão: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em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linha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viva;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ao </a:t>
            </a:r>
            <a:r>
              <a:rPr dirty="0" sz="1400">
                <a:latin typeface="Arial MT"/>
                <a:cs typeface="Arial MT"/>
              </a:rPr>
              <a:t>potencial;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em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áreas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internas;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trabalho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 </a:t>
            </a:r>
            <a:r>
              <a:rPr dirty="0" sz="1400">
                <a:latin typeface="Arial MT"/>
                <a:cs typeface="Arial MT"/>
              </a:rPr>
              <a:t>distância;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trabalhos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noturnos;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ambientes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subterrâneos.</a:t>
            </a:r>
            <a:endParaRPr sz="1400">
              <a:latin typeface="Arial MT"/>
              <a:cs typeface="Arial MT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 MT"/>
                <a:cs typeface="Arial MT"/>
              </a:rPr>
              <a:t>Equipamentos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ferramentas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trabalho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(escolha, </a:t>
            </a:r>
            <a:r>
              <a:rPr dirty="0" sz="1400">
                <a:latin typeface="Arial MT"/>
                <a:cs typeface="Arial MT"/>
              </a:rPr>
              <a:t>uso,</a:t>
            </a:r>
            <a:r>
              <a:rPr dirty="0" sz="1400" spc="-5">
                <a:latin typeface="Arial MT"/>
                <a:cs typeface="Arial MT"/>
              </a:rPr>
              <a:t> conservação,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verificação,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ensaios);</a:t>
            </a:r>
            <a:endParaRPr sz="1400">
              <a:latin typeface="Arial MT"/>
              <a:cs typeface="Arial MT"/>
            </a:endParaRPr>
          </a:p>
          <a:p>
            <a:pPr marL="299720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 MT"/>
                <a:cs typeface="Arial MT"/>
              </a:rPr>
              <a:t>Sistemas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proteção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coletiva;</a:t>
            </a:r>
            <a:endParaRPr sz="1400">
              <a:latin typeface="Arial MT"/>
              <a:cs typeface="Arial MT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 MT"/>
                <a:cs typeface="Arial MT"/>
              </a:rPr>
              <a:t>Equipamentos</a:t>
            </a:r>
            <a:r>
              <a:rPr dirty="0" sz="1400" spc="-6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proteção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individual;</a:t>
            </a:r>
            <a:endParaRPr sz="1400">
              <a:latin typeface="Arial MT"/>
              <a:cs typeface="Arial MT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Arial MT"/>
                <a:cs typeface="Arial MT"/>
              </a:rPr>
              <a:t>Posturas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vestuários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 trabalho;</a:t>
            </a:r>
            <a:endParaRPr sz="1400">
              <a:latin typeface="Arial MT"/>
              <a:cs typeface="Arial MT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Arial MT"/>
                <a:cs typeface="Arial MT"/>
              </a:rPr>
              <a:t>Segurança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com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veículos e transporte de pessoas,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materiais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 </a:t>
            </a:r>
            <a:r>
              <a:rPr dirty="0" sz="1400">
                <a:latin typeface="Arial MT"/>
                <a:cs typeface="Arial MT"/>
              </a:rPr>
              <a:t>equipamentos;</a:t>
            </a:r>
            <a:endParaRPr sz="1400">
              <a:latin typeface="Arial MT"/>
              <a:cs typeface="Arial MT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 MT"/>
                <a:cs typeface="Arial MT"/>
              </a:rPr>
              <a:t>Sinalização</a:t>
            </a:r>
            <a:r>
              <a:rPr dirty="0" sz="1400" spc="-5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isolamento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</a:t>
            </a:r>
            <a:r>
              <a:rPr dirty="0" sz="1400" spc="-5">
                <a:latin typeface="Arial MT"/>
                <a:cs typeface="Arial MT"/>
              </a:rPr>
              <a:t> áreas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trabalho.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500">
              <a:latin typeface="Arial MT"/>
              <a:cs typeface="Arial MT"/>
            </a:endParaRPr>
          </a:p>
          <a:p>
            <a:pPr algn="ctr" marL="196215">
              <a:lnSpc>
                <a:spcPct val="100000"/>
              </a:lnSpc>
              <a:spcBef>
                <a:spcPts val="1230"/>
              </a:spcBef>
            </a:pPr>
            <a:r>
              <a:rPr dirty="0" sz="1000" spc="-5" b="1">
                <a:latin typeface="Arial"/>
                <a:cs typeface="Arial"/>
              </a:rPr>
              <a:t>JB</a:t>
            </a:r>
            <a:r>
              <a:rPr dirty="0" sz="1000" spc="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SERVIÇOS</a:t>
            </a:r>
            <a:r>
              <a:rPr dirty="0" sz="1000" spc="2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DE </a:t>
            </a:r>
            <a:r>
              <a:rPr dirty="0" sz="1000" spc="-10" b="1">
                <a:latin typeface="Arial"/>
                <a:cs typeface="Arial"/>
              </a:rPr>
              <a:t>ASSESSORIA</a:t>
            </a:r>
            <a:r>
              <a:rPr dirty="0" sz="1000" spc="6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E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CONSULTORIA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15" b="1">
                <a:latin typeface="Arial"/>
                <a:cs typeface="Arial"/>
              </a:rPr>
              <a:t>EMPRESARIAL</a:t>
            </a:r>
            <a:r>
              <a:rPr dirty="0" sz="1000" spc="120" b="1">
                <a:latin typeface="Arial"/>
                <a:cs typeface="Arial"/>
              </a:rPr>
              <a:t> </a:t>
            </a:r>
            <a:r>
              <a:rPr dirty="0" sz="1000" spc="5" b="1">
                <a:latin typeface="Arial"/>
                <a:cs typeface="Arial"/>
              </a:rPr>
              <a:t>LTDA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–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ME.</a:t>
            </a:r>
            <a:r>
              <a:rPr dirty="0" sz="1000" spc="31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CNPJ: 25.108.808/0001-18.</a:t>
            </a:r>
            <a:endParaRPr sz="1000">
              <a:latin typeface="Arial"/>
              <a:cs typeface="Arial"/>
            </a:endParaRPr>
          </a:p>
          <a:p>
            <a:pPr algn="ctr" marL="196215">
              <a:lnSpc>
                <a:spcPct val="100000"/>
              </a:lnSpc>
              <a:spcBef>
                <a:spcPts val="600"/>
              </a:spcBef>
            </a:pPr>
            <a:r>
              <a:rPr dirty="0" sz="1000" spc="-5" b="1">
                <a:latin typeface="Arial"/>
                <a:cs typeface="Arial"/>
              </a:rPr>
              <a:t>ENDEREÇO:</a:t>
            </a:r>
            <a:r>
              <a:rPr dirty="0" sz="1000" spc="2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RUA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MONCORVO</a:t>
            </a:r>
            <a:r>
              <a:rPr dirty="0" sz="1000" spc="2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FILHO,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99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LOJA</a:t>
            </a:r>
            <a:r>
              <a:rPr dirty="0" sz="1000" spc="28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-</a:t>
            </a:r>
            <a:r>
              <a:rPr dirty="0" sz="1000" spc="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CENTRO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DO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RIO</a:t>
            </a:r>
            <a:r>
              <a:rPr dirty="0" sz="1000" spc="2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DE </a:t>
            </a:r>
            <a:r>
              <a:rPr dirty="0" sz="1000" spc="-10" b="1">
                <a:latin typeface="Arial"/>
                <a:cs typeface="Arial"/>
              </a:rPr>
              <a:t>JANEIRO</a:t>
            </a:r>
            <a:r>
              <a:rPr dirty="0" sz="1000" spc="5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–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RJ.</a:t>
            </a:r>
            <a:endParaRPr sz="1000">
              <a:latin typeface="Arial"/>
              <a:cs typeface="Arial"/>
            </a:endParaRPr>
          </a:p>
          <a:p>
            <a:pPr algn="ctr" marL="193675">
              <a:lnSpc>
                <a:spcPct val="100000"/>
              </a:lnSpc>
              <a:spcBef>
                <a:spcPts val="600"/>
              </a:spcBef>
            </a:pPr>
            <a:r>
              <a:rPr dirty="0" sz="1000" b="1">
                <a:latin typeface="Arial"/>
                <a:cs typeface="Arial"/>
              </a:rPr>
              <a:t>TELEFONE: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(21)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3933-1161.</a:t>
            </a:r>
            <a:r>
              <a:rPr dirty="0" sz="1000" spc="-5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E-MAIL:</a:t>
            </a:r>
            <a:r>
              <a:rPr dirty="0" sz="1000" spc="6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  <a:hlinkClick r:id="rId2"/>
              </a:rPr>
              <a:t>jbengenhariadeseguranca@gmail.com.</a:t>
            </a:r>
            <a:r>
              <a:rPr dirty="0" sz="1000" spc="-50" b="1">
                <a:latin typeface="Arial"/>
                <a:cs typeface="Arial"/>
                <a:hlinkClick r:id="rId2"/>
              </a:rPr>
              <a:t> </a:t>
            </a:r>
            <a:r>
              <a:rPr dirty="0" sz="1000" spc="-5" b="1">
                <a:latin typeface="Arial"/>
                <a:cs typeface="Arial"/>
              </a:rPr>
              <a:t>SITE:</a:t>
            </a:r>
            <a:r>
              <a:rPr dirty="0" sz="1000" spc="1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  <a:hlinkClick r:id="rId3"/>
              </a:rPr>
              <a:t>www.jbsegurancadotrabalho.com.br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7549" y="6280963"/>
            <a:ext cx="827290" cy="8272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PC</dc:creator>
  <dc:title>CERTIFICADO</dc:title>
  <dcterms:created xsi:type="dcterms:W3CDTF">2022-06-16T19:04:48Z</dcterms:created>
  <dcterms:modified xsi:type="dcterms:W3CDTF">2022-06-16T19:04:48Z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2022-06-16T00:00:00Z</vt:filetime>
  </property>
</Properties>
</file>