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6" y="-4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99160" y="1931885"/>
            <a:ext cx="2899645" cy="289973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2770" y="2029952"/>
            <a:ext cx="3801667" cy="37886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6036" y="295199"/>
            <a:ext cx="10001885" cy="6920865"/>
          </a:xfrm>
          <a:custGeom>
            <a:avLst/>
            <a:gdLst/>
            <a:ahLst/>
            <a:cxnLst/>
            <a:rect l="l" t="t" r="r" b="b"/>
            <a:pathLst>
              <a:path w="10001885" h="6920865">
                <a:moveTo>
                  <a:pt x="0" y="6920357"/>
                </a:moveTo>
                <a:lnTo>
                  <a:pt x="10001377" y="6920357"/>
                </a:lnTo>
                <a:lnTo>
                  <a:pt x="10001377" y="0"/>
                </a:lnTo>
                <a:lnTo>
                  <a:pt x="0" y="0"/>
                </a:lnTo>
                <a:lnTo>
                  <a:pt x="0" y="6920357"/>
                </a:lnTo>
                <a:close/>
              </a:path>
            </a:pathLst>
          </a:custGeom>
          <a:ln w="2857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7549" y="6206744"/>
            <a:ext cx="9001760" cy="3175"/>
          </a:xfrm>
          <a:custGeom>
            <a:avLst/>
            <a:gdLst/>
            <a:ahLst/>
            <a:cxnLst/>
            <a:rect l="l" t="t" r="r" b="b"/>
            <a:pathLst>
              <a:path w="9001760" h="3175">
                <a:moveTo>
                  <a:pt x="0" y="2794"/>
                </a:moveTo>
                <a:lnTo>
                  <a:pt x="9001150" y="0"/>
                </a:lnTo>
              </a:path>
            </a:pathLst>
          </a:custGeom>
          <a:ln w="127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763" y="840422"/>
            <a:ext cx="8119872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8970" y="3034919"/>
            <a:ext cx="9395459" cy="2020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bsegurancadotrabalho.com.br/" TargetMode="External"/><Relationship Id="rId2" Type="http://schemas.openxmlformats.org/officeDocument/2006/relationships/hyperlink" Target="mailto:comercial@jbsegurancadotrabalho.com.br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763" y="840422"/>
            <a:ext cx="81178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3770" algn="l"/>
              </a:tabLst>
            </a:pPr>
            <a:r>
              <a:rPr spc="335" dirty="0"/>
              <a:t>CERTIFICADO</a:t>
            </a:r>
            <a:r>
              <a:rPr spc="434" dirty="0"/>
              <a:t> </a:t>
            </a:r>
            <a:r>
              <a:rPr spc="295" dirty="0"/>
              <a:t>DE	</a:t>
            </a:r>
            <a:r>
              <a:rPr spc="425" dirty="0"/>
              <a:t>CONCLUSÃO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5019" y="3034919"/>
            <a:ext cx="9249410" cy="2020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64465" algn="ctr">
              <a:lnSpc>
                <a:spcPct val="100000"/>
              </a:lnSpc>
              <a:spcBef>
                <a:spcPts val="100"/>
              </a:spcBef>
            </a:pPr>
            <a:r>
              <a:rPr sz="1600" b="1" spc="5" dirty="0">
                <a:latin typeface="Times New Roman"/>
                <a:cs typeface="Times New Roman"/>
              </a:rPr>
              <a:t>XXXXXXXXXXXXXXXXX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113030" algn="just">
              <a:lnSpc>
                <a:spcPct val="150100"/>
              </a:lnSpc>
            </a:pPr>
            <a:r>
              <a:rPr sz="1400" spc="-5" dirty="0">
                <a:latin typeface="Arial MT"/>
                <a:cs typeface="Arial MT"/>
              </a:rPr>
              <a:t>inscrito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b="1" spc="-5" dirty="0">
                <a:latin typeface="Arial"/>
                <a:cs typeface="Arial"/>
              </a:rPr>
              <a:t>RG:</a:t>
            </a:r>
            <a:r>
              <a:rPr sz="1400" b="1" dirty="0">
                <a:latin typeface="Arial"/>
                <a:cs typeface="Arial"/>
              </a:rPr>
              <a:t> XXXXXXXX</a:t>
            </a:r>
            <a:r>
              <a:rPr sz="1400" dirty="0">
                <a:latin typeface="Arial MT"/>
                <a:cs typeface="Arial MT"/>
              </a:rPr>
              <a:t>,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participou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b="1" spc="-5" dirty="0">
                <a:latin typeface="Arial"/>
                <a:cs typeface="Arial"/>
              </a:rPr>
              <a:t>CURSO</a:t>
            </a:r>
            <a:r>
              <a:rPr sz="1400" b="1" dirty="0">
                <a:latin typeface="Arial"/>
                <a:cs typeface="Arial"/>
              </a:rPr>
              <a:t> DE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SEGURANÇA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NO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TRABALHO</a:t>
            </a:r>
            <a:r>
              <a:rPr sz="1400" b="1" dirty="0">
                <a:latin typeface="Arial"/>
                <a:cs typeface="Arial"/>
              </a:rPr>
              <a:t> EM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MÁQUINAS</a:t>
            </a:r>
            <a:r>
              <a:rPr sz="1400" b="1" dirty="0">
                <a:latin typeface="Arial"/>
                <a:cs typeface="Arial"/>
              </a:rPr>
              <a:t> E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EQUIPAMENTOS, </a:t>
            </a:r>
            <a:r>
              <a:rPr sz="1400" spc="-15" dirty="0">
                <a:latin typeface="Arial MT"/>
                <a:cs typeface="Arial MT"/>
              </a:rPr>
              <a:t>em </a:t>
            </a:r>
            <a:r>
              <a:rPr sz="1400" spc="-5" dirty="0">
                <a:latin typeface="Arial MT"/>
                <a:cs typeface="Arial MT"/>
              </a:rPr>
              <a:t>conformidade </a:t>
            </a:r>
            <a:r>
              <a:rPr sz="1400" spc="-10" dirty="0">
                <a:latin typeface="Arial MT"/>
                <a:cs typeface="Arial MT"/>
              </a:rPr>
              <a:t>com </a:t>
            </a:r>
            <a:r>
              <a:rPr sz="1400" spc="-5" dirty="0">
                <a:latin typeface="Arial MT"/>
                <a:cs typeface="Arial MT"/>
              </a:rPr>
              <a:t>a </a:t>
            </a:r>
            <a:r>
              <a:rPr sz="1400" b="1" spc="-5" dirty="0">
                <a:latin typeface="Arial"/>
                <a:cs typeface="Arial"/>
              </a:rPr>
              <a:t>NR-12</a:t>
            </a:r>
            <a:r>
              <a:rPr sz="1400" spc="-5" dirty="0">
                <a:latin typeface="Arial MT"/>
                <a:cs typeface="Arial MT"/>
              </a:rPr>
              <a:t>, no </a:t>
            </a:r>
            <a:r>
              <a:rPr sz="1400" spc="-10" dirty="0">
                <a:latin typeface="Arial MT"/>
                <a:cs typeface="Arial MT"/>
              </a:rPr>
              <a:t>XX </a:t>
            </a:r>
            <a:r>
              <a:rPr sz="1400" spc="-5" dirty="0">
                <a:latin typeface="Arial MT"/>
                <a:cs typeface="Arial MT"/>
              </a:rPr>
              <a:t>de XXXXX de XXXXX,</a:t>
            </a:r>
            <a:r>
              <a:rPr sz="1400" dirty="0">
                <a:latin typeface="Arial MT"/>
                <a:cs typeface="Arial MT"/>
              </a:rPr>
              <a:t> com </a:t>
            </a:r>
            <a:r>
              <a:rPr sz="1400" spc="-5" dirty="0">
                <a:latin typeface="Arial MT"/>
                <a:cs typeface="Arial MT"/>
              </a:rPr>
              <a:t>carga horária total de </a:t>
            </a:r>
            <a:r>
              <a:rPr sz="1400" b="1" spc="-25" dirty="0">
                <a:latin typeface="Arial"/>
                <a:cs typeface="Arial"/>
              </a:rPr>
              <a:t>08 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horas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 MT"/>
                <a:cs typeface="Arial MT"/>
              </a:rPr>
              <a:t>obtendo </a:t>
            </a:r>
            <a:r>
              <a:rPr sz="1400" dirty="0">
                <a:latin typeface="Arial MT"/>
                <a:cs typeface="Arial MT"/>
              </a:rPr>
              <a:t>o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grau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conclusão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ao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final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do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curso.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500">
              <a:latin typeface="Arial MT"/>
              <a:cs typeface="Arial MT"/>
            </a:endParaRPr>
          </a:p>
          <a:p>
            <a:pPr marL="5699125">
              <a:lnSpc>
                <a:spcPct val="100000"/>
              </a:lnSpc>
              <a:spcBef>
                <a:spcPts val="1145"/>
              </a:spcBef>
            </a:pPr>
            <a:r>
              <a:rPr sz="1400" i="1" dirty="0">
                <a:latin typeface="Arial"/>
                <a:cs typeface="Arial"/>
              </a:rPr>
              <a:t>Rio</a:t>
            </a:r>
            <a:r>
              <a:rPr sz="1400" i="1" spc="-3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de</a:t>
            </a:r>
            <a:r>
              <a:rPr sz="1400" i="1" spc="-1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Janeiro,</a:t>
            </a:r>
            <a:r>
              <a:rPr sz="1400" i="1" spc="-15" dirty="0">
                <a:latin typeface="Arial"/>
                <a:cs typeface="Arial"/>
              </a:rPr>
              <a:t> </a:t>
            </a:r>
            <a:r>
              <a:rPr sz="1400" spc="-20" dirty="0">
                <a:latin typeface="Arial MT"/>
                <a:cs typeface="Arial MT"/>
              </a:rPr>
              <a:t>XX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XXXXXX</a:t>
            </a:r>
            <a:r>
              <a:rPr sz="1400" spc="8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XXXXXX.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1749" y="280911"/>
            <a:ext cx="10030460" cy="6949440"/>
            <a:chOff x="331749" y="280911"/>
            <a:chExt cx="10030460" cy="6949440"/>
          </a:xfrm>
        </p:grpSpPr>
        <p:sp>
          <p:nvSpPr>
            <p:cNvPr id="5" name="object 5"/>
            <p:cNvSpPr/>
            <p:nvPr/>
          </p:nvSpPr>
          <p:spPr>
            <a:xfrm>
              <a:off x="346036" y="295199"/>
              <a:ext cx="10001885" cy="6920865"/>
            </a:xfrm>
            <a:custGeom>
              <a:avLst/>
              <a:gdLst/>
              <a:ahLst/>
              <a:cxnLst/>
              <a:rect l="l" t="t" r="r" b="b"/>
              <a:pathLst>
                <a:path w="10001885" h="6920865">
                  <a:moveTo>
                    <a:pt x="0" y="6920357"/>
                  </a:moveTo>
                  <a:lnTo>
                    <a:pt x="10001377" y="6920357"/>
                  </a:lnTo>
                  <a:lnTo>
                    <a:pt x="10001377" y="0"/>
                  </a:lnTo>
                  <a:lnTo>
                    <a:pt x="0" y="0"/>
                  </a:lnTo>
                  <a:lnTo>
                    <a:pt x="0" y="6920357"/>
                  </a:lnTo>
                  <a:close/>
                </a:path>
              </a:pathLst>
            </a:custGeom>
            <a:ln w="28574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6427" y="5771642"/>
              <a:ext cx="3368675" cy="0"/>
            </a:xfrm>
            <a:custGeom>
              <a:avLst/>
              <a:gdLst/>
              <a:ahLst/>
              <a:cxnLst/>
              <a:rect l="l" t="t" r="r" b="b"/>
              <a:pathLst>
                <a:path w="3368675">
                  <a:moveTo>
                    <a:pt x="0" y="0"/>
                  </a:moveTo>
                  <a:lnTo>
                    <a:pt x="336842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82319" y="1771015"/>
            <a:ext cx="9134475" cy="66548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365125" algn="l"/>
              </a:tabLst>
            </a:pPr>
            <a:r>
              <a:rPr sz="1400" dirty="0">
                <a:latin typeface="Arial MT"/>
                <a:cs typeface="Arial MT"/>
              </a:rPr>
              <a:t>A	JB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SERVIÇOS</a:t>
            </a:r>
            <a:r>
              <a:rPr sz="1400" spc="59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ASSESSORIA</a:t>
            </a:r>
            <a:r>
              <a:rPr sz="1400" spc="5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CONSULTORIA</a:t>
            </a:r>
            <a:r>
              <a:rPr sz="1400" spc="50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EMPRESARIAL</a:t>
            </a:r>
            <a:r>
              <a:rPr sz="1400" spc="53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LTDA</a:t>
            </a:r>
            <a:r>
              <a:rPr sz="1400" spc="50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–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ME,</a:t>
            </a:r>
            <a:r>
              <a:rPr sz="1400" spc="56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inscrita</a:t>
            </a:r>
            <a:r>
              <a:rPr sz="1400" spc="5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</a:t>
            </a:r>
            <a:r>
              <a:rPr sz="1400" spc="57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CNPJ: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Arial MT"/>
                <a:cs typeface="Arial MT"/>
              </a:rPr>
              <a:t>25.108.808/0001-18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dirty="0">
                <a:latin typeface="Arial MT"/>
                <a:cs typeface="Arial MT"/>
              </a:rPr>
              <a:t> localizada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na</a:t>
            </a:r>
            <a:r>
              <a:rPr sz="1400" dirty="0">
                <a:latin typeface="Arial MT"/>
                <a:cs typeface="Arial MT"/>
              </a:rPr>
              <a:t> Rua </a:t>
            </a:r>
            <a:r>
              <a:rPr sz="1400" spc="-10" dirty="0">
                <a:latin typeface="Arial MT"/>
                <a:cs typeface="Arial MT"/>
              </a:rPr>
              <a:t>Moncorvo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Filho,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99,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loja</a:t>
            </a:r>
            <a:r>
              <a:rPr sz="1400" spc="3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-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Centro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</a:t>
            </a:r>
            <a:r>
              <a:rPr sz="1400" dirty="0">
                <a:latin typeface="Arial MT"/>
                <a:cs typeface="Arial MT"/>
              </a:rPr>
              <a:t> Rio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Janeiro,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certifica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que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6036" y="280162"/>
            <a:ext cx="10347960" cy="7223125"/>
            <a:chOff x="346036" y="280162"/>
            <a:chExt cx="10347960" cy="7223125"/>
          </a:xfrm>
        </p:grpSpPr>
        <p:sp>
          <p:nvSpPr>
            <p:cNvPr id="9" name="object 9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46824" y="5709412"/>
              <a:ext cx="3368675" cy="0"/>
            </a:xfrm>
            <a:custGeom>
              <a:avLst/>
              <a:gdLst/>
              <a:ahLst/>
              <a:cxnLst/>
              <a:rect l="l" t="t" r="r" b="b"/>
              <a:pathLst>
                <a:path w="3368675">
                  <a:moveTo>
                    <a:pt x="0" y="0"/>
                  </a:moveTo>
                  <a:lnTo>
                    <a:pt x="336842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62275" y="5834461"/>
              <a:ext cx="1631124" cy="166824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91177" y="5066932"/>
              <a:ext cx="1409319" cy="140931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322322" y="2988564"/>
              <a:ext cx="6120765" cy="0"/>
            </a:xfrm>
            <a:custGeom>
              <a:avLst/>
              <a:gdLst/>
              <a:ahLst/>
              <a:cxnLst/>
              <a:rect l="l" t="t" r="r" b="b"/>
              <a:pathLst>
                <a:path w="6120765">
                  <a:moveTo>
                    <a:pt x="0" y="0"/>
                  </a:moveTo>
                  <a:lnTo>
                    <a:pt x="6120764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775068" y="5733415"/>
            <a:ext cx="2574290" cy="11690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Arial"/>
                <a:cs typeface="Arial"/>
              </a:rPr>
              <a:t>XXXXXXXXXX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Responsável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</a:t>
            </a:r>
            <a:r>
              <a:rPr sz="1000" spc="28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Instrutor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Curso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)</a:t>
            </a:r>
            <a:endParaRPr sz="1000">
              <a:latin typeface="Arial MT"/>
              <a:cs typeface="Arial MT"/>
            </a:endParaRPr>
          </a:p>
          <a:p>
            <a:pPr marL="5715" algn="ctr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6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em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Segurança</a:t>
            </a:r>
            <a:r>
              <a:rPr sz="1000" spc="-6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do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</a:t>
            </a:r>
            <a:endParaRPr sz="1000">
              <a:latin typeface="Arial MT"/>
              <a:cs typeface="Arial MT"/>
            </a:endParaRPr>
          </a:p>
          <a:p>
            <a:pPr marL="767080" marR="755015" indent="-6985" algn="ctr">
              <a:lnSpc>
                <a:spcPct val="150000"/>
              </a:lnSpc>
            </a:pPr>
            <a:r>
              <a:rPr sz="1000" spc="-5" dirty="0">
                <a:latin typeface="Arial MT"/>
                <a:cs typeface="Arial MT"/>
              </a:rPr>
              <a:t>Bombeiro </a:t>
            </a:r>
            <a:r>
              <a:rPr sz="1000" spc="5" dirty="0">
                <a:latin typeface="Arial MT"/>
                <a:cs typeface="Arial MT"/>
              </a:rPr>
              <a:t>Civil </a:t>
            </a:r>
            <a:r>
              <a:rPr sz="1000" spc="1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S</a:t>
            </a:r>
            <a:r>
              <a:rPr sz="1000" dirty="0">
                <a:latin typeface="Arial MT"/>
                <a:cs typeface="Arial MT"/>
              </a:rPr>
              <a:t>R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spc="-10" dirty="0">
                <a:latin typeface="Arial MT"/>
                <a:cs typeface="Arial MT"/>
              </a:rPr>
              <a:t>E</a:t>
            </a:r>
            <a:r>
              <a:rPr sz="1000" dirty="0">
                <a:latin typeface="Arial MT"/>
                <a:cs typeface="Arial MT"/>
              </a:rPr>
              <a:t>:</a:t>
            </a:r>
            <a:r>
              <a:rPr sz="1000" spc="-5" dirty="0">
                <a:latin typeface="Arial MT"/>
                <a:cs typeface="Arial MT"/>
              </a:rPr>
              <a:t>X</a:t>
            </a:r>
            <a:r>
              <a:rPr sz="1000" spc="-10" dirty="0">
                <a:latin typeface="Arial MT"/>
                <a:cs typeface="Arial MT"/>
              </a:rPr>
              <a:t>XXXXXX</a:t>
            </a:r>
            <a:r>
              <a:rPr sz="1000" dirty="0">
                <a:latin typeface="Arial MT"/>
                <a:cs typeface="Arial MT"/>
              </a:rPr>
              <a:t>X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60755" y="5874765"/>
            <a:ext cx="3130550" cy="940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Arial"/>
                <a:cs typeface="Arial"/>
              </a:rPr>
              <a:t>XXXXXXXXXXXX</a:t>
            </a:r>
            <a:endParaRPr sz="100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Responsável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écn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dirty="0">
                <a:latin typeface="Arial MT"/>
                <a:cs typeface="Arial MT"/>
              </a:rPr>
              <a:t>co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)</a:t>
            </a:r>
            <a:endParaRPr sz="1000">
              <a:latin typeface="Arial MT"/>
              <a:cs typeface="Arial MT"/>
            </a:endParaRPr>
          </a:p>
          <a:p>
            <a:pPr marL="12065" marR="5080" algn="ctr">
              <a:lnSpc>
                <a:spcPct val="150000"/>
              </a:lnSpc>
            </a:pP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de</a:t>
            </a:r>
            <a:r>
              <a:rPr sz="1000" spc="-3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Segurança</a:t>
            </a:r>
            <a:r>
              <a:rPr sz="1000" spc="-5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</a:t>
            </a:r>
            <a:r>
              <a:rPr sz="1000" spc="-7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/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em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Eletrotécnica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SRTE: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XXXXXX.</a:t>
            </a:r>
            <a:r>
              <a:rPr sz="1000" spc="1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CREA-RJ: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XXXXXXXX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8404" y="6285865"/>
            <a:ext cx="7416165" cy="711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700"/>
              </a:spcBef>
            </a:pPr>
            <a:r>
              <a:rPr sz="1000" b="1" spc="-5" dirty="0">
                <a:latin typeface="Arial"/>
                <a:cs typeface="Arial"/>
              </a:rPr>
              <a:t>JB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SERVIÇOS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ASSESSORIA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CONSULTORIA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EMPRESARIAL</a:t>
            </a:r>
            <a:r>
              <a:rPr sz="1000" b="1" spc="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LTDA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ME.</a:t>
            </a:r>
            <a:r>
              <a:rPr sz="1000" b="1" spc="3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CNPJ: 25.108.808/0001-18.</a:t>
            </a:r>
            <a:endParaRPr sz="100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latin typeface="Arial"/>
                <a:cs typeface="Arial"/>
              </a:rPr>
              <a:t>ENDEREÇO: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Rua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Moncorvo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Filho,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99,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loja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Centro,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Rio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Janeiro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-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RJ.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b="1" dirty="0">
                <a:latin typeface="Arial"/>
                <a:cs typeface="Arial"/>
              </a:rPr>
              <a:t>TELEFONE: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(21)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3933-1161.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E-MAIL: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comercial@jbsegurancadotrabalho.com.br</a:t>
            </a:r>
            <a:r>
              <a:rPr sz="1000" b="1" spc="26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SITE: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3"/>
              </a:rPr>
              <a:t>www.jbsegurancadotrabalho.com.br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6036" y="280162"/>
            <a:ext cx="1143635" cy="1285875"/>
          </a:xfrm>
          <a:custGeom>
            <a:avLst/>
            <a:gdLst/>
            <a:ahLst/>
            <a:cxnLst/>
            <a:rect l="l" t="t" r="r" b="b"/>
            <a:pathLst>
              <a:path w="1143635" h="1285875">
                <a:moveTo>
                  <a:pt x="1143038" y="0"/>
                </a:moveTo>
                <a:lnTo>
                  <a:pt x="0" y="0"/>
                </a:lnTo>
                <a:lnTo>
                  <a:pt x="0" y="1285875"/>
                </a:lnTo>
                <a:lnTo>
                  <a:pt x="1143038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9507" y="553901"/>
            <a:ext cx="8655050" cy="527050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1125"/>
              </a:spcBef>
            </a:pP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CURSO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sz="1600" b="1" spc="18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NR-12</a:t>
            </a:r>
            <a:r>
              <a:rPr sz="1600" b="1" spc="18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210" dirty="0">
                <a:solidFill>
                  <a:srgbClr val="006600"/>
                </a:solidFill>
                <a:latin typeface="Trebuchet MS"/>
                <a:cs typeface="Trebuchet MS"/>
              </a:rPr>
              <a:t>–</a:t>
            </a:r>
            <a:r>
              <a:rPr sz="1600" b="1" spc="35" dirty="0">
                <a:solidFill>
                  <a:srgbClr val="006600"/>
                </a:solidFill>
                <a:latin typeface="Trebuchet MS"/>
                <a:cs typeface="Trebuchet MS"/>
              </a:rPr>
              <a:t> </a:t>
            </a:r>
            <a:r>
              <a:rPr sz="1600" b="1" spc="145" dirty="0">
                <a:solidFill>
                  <a:srgbClr val="006600"/>
                </a:solidFill>
                <a:latin typeface="Cambria"/>
                <a:cs typeface="Cambria"/>
              </a:rPr>
              <a:t>SEGURANÇA </a:t>
            </a:r>
            <a:r>
              <a:rPr sz="1600" b="1" spc="185" dirty="0">
                <a:solidFill>
                  <a:srgbClr val="006600"/>
                </a:solidFill>
                <a:latin typeface="Cambria"/>
                <a:cs typeface="Cambria"/>
              </a:rPr>
              <a:t>NO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25" dirty="0">
                <a:solidFill>
                  <a:srgbClr val="006600"/>
                </a:solidFill>
                <a:latin typeface="Cambria"/>
                <a:cs typeface="Cambria"/>
              </a:rPr>
              <a:t>TRABALHO</a:t>
            </a: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EM</a:t>
            </a:r>
            <a:r>
              <a:rPr sz="1600" b="1" spc="18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35" dirty="0">
                <a:solidFill>
                  <a:srgbClr val="006600"/>
                </a:solidFill>
                <a:latin typeface="Cambria"/>
                <a:cs typeface="Cambria"/>
              </a:rPr>
              <a:t>MÁQUINAS</a:t>
            </a: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65" dirty="0">
                <a:solidFill>
                  <a:srgbClr val="006600"/>
                </a:solidFill>
                <a:latin typeface="Cambria"/>
                <a:cs typeface="Cambria"/>
              </a:rPr>
              <a:t>E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EQUIPAMENTOS</a:t>
            </a:r>
            <a:endParaRPr sz="1600">
              <a:latin typeface="Cambria"/>
              <a:cs typeface="Cambria"/>
            </a:endParaRPr>
          </a:p>
          <a:p>
            <a:pPr marL="389255">
              <a:lnSpc>
                <a:spcPct val="100000"/>
              </a:lnSpc>
              <a:spcBef>
                <a:spcPts val="900"/>
              </a:spcBef>
            </a:pPr>
            <a:r>
              <a:rPr sz="1400" b="1" spc="110" dirty="0">
                <a:solidFill>
                  <a:srgbClr val="006600"/>
                </a:solidFill>
                <a:latin typeface="Cambria"/>
                <a:cs typeface="Cambria"/>
              </a:rPr>
              <a:t>Carga</a:t>
            </a:r>
            <a:r>
              <a:rPr sz="1400" b="1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75" dirty="0">
                <a:solidFill>
                  <a:srgbClr val="006600"/>
                </a:solidFill>
                <a:latin typeface="Cambria"/>
                <a:cs typeface="Cambria"/>
              </a:rPr>
              <a:t>horária</a:t>
            </a:r>
            <a:r>
              <a:rPr sz="1400" b="1" spc="13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75" dirty="0">
                <a:solidFill>
                  <a:srgbClr val="006600"/>
                </a:solidFill>
                <a:latin typeface="Cambria"/>
                <a:cs typeface="Cambria"/>
              </a:rPr>
              <a:t>total:</a:t>
            </a:r>
            <a:r>
              <a:rPr sz="14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105" dirty="0">
                <a:solidFill>
                  <a:srgbClr val="006600"/>
                </a:solidFill>
                <a:latin typeface="Cambria"/>
                <a:cs typeface="Cambria"/>
              </a:rPr>
              <a:t>08</a:t>
            </a:r>
            <a:r>
              <a:rPr sz="1400" spc="13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114" dirty="0">
                <a:solidFill>
                  <a:srgbClr val="006600"/>
                </a:solidFill>
                <a:latin typeface="Cambria"/>
                <a:cs typeface="Cambria"/>
              </a:rPr>
              <a:t>horas.</a:t>
            </a:r>
            <a:r>
              <a:rPr sz="1400" spc="14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0" dirty="0">
                <a:solidFill>
                  <a:srgbClr val="006600"/>
                </a:solidFill>
                <a:latin typeface="Cambria"/>
                <a:cs typeface="Cambria"/>
              </a:rPr>
              <a:t>Data</a:t>
            </a:r>
            <a:r>
              <a:rPr sz="14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95" dirty="0">
                <a:solidFill>
                  <a:srgbClr val="006600"/>
                </a:solidFill>
                <a:latin typeface="Cambria"/>
                <a:cs typeface="Cambria"/>
              </a:rPr>
              <a:t>da</a:t>
            </a:r>
            <a:r>
              <a:rPr sz="14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85" dirty="0">
                <a:solidFill>
                  <a:srgbClr val="006600"/>
                </a:solidFill>
                <a:latin typeface="Cambria"/>
                <a:cs typeface="Cambria"/>
              </a:rPr>
              <a:t>Expedição: </a:t>
            </a:r>
            <a:r>
              <a:rPr sz="1400" b="1" spc="254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90" dirty="0">
                <a:solidFill>
                  <a:srgbClr val="006600"/>
                </a:solidFill>
                <a:latin typeface="Cambria"/>
                <a:cs typeface="Cambria"/>
              </a:rPr>
              <a:t>XX/XX/XXXX.</a:t>
            </a:r>
            <a:r>
              <a:rPr sz="1400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b="1" spc="85" dirty="0">
                <a:solidFill>
                  <a:srgbClr val="006600"/>
                </a:solidFill>
                <a:latin typeface="Cambria"/>
                <a:cs typeface="Cambria"/>
              </a:rPr>
              <a:t>Validade:</a:t>
            </a:r>
            <a:r>
              <a:rPr sz="1400" b="1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400" spc="90" dirty="0">
                <a:solidFill>
                  <a:srgbClr val="006600"/>
                </a:solidFill>
                <a:latin typeface="Cambria"/>
                <a:cs typeface="Cambria"/>
              </a:rPr>
              <a:t>XX/XX/XXXX.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2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Conteúdo</a:t>
            </a:r>
            <a:r>
              <a:rPr sz="1200" b="1" spc="-5" dirty="0">
                <a:latin typeface="Arial"/>
                <a:cs typeface="Arial"/>
              </a:rPr>
              <a:t> Programático</a:t>
            </a:r>
            <a:r>
              <a:rPr sz="1200" b="1" dirty="0">
                <a:latin typeface="Arial"/>
                <a:cs typeface="Arial"/>
              </a:rPr>
              <a:t> do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Curso:</a:t>
            </a:r>
            <a:endParaRPr sz="1200">
              <a:latin typeface="Arial"/>
              <a:cs typeface="Arial"/>
            </a:endParaRPr>
          </a:p>
          <a:p>
            <a:pPr marL="124460" indent="-111760">
              <a:lnSpc>
                <a:spcPct val="100000"/>
              </a:lnSpc>
              <a:spcBef>
                <a:spcPts val="5"/>
              </a:spcBef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Introdução</a:t>
            </a:r>
            <a:r>
              <a:rPr sz="1200" dirty="0">
                <a:latin typeface="Arial MT"/>
                <a:cs typeface="Arial MT"/>
              </a:rPr>
              <a:t> à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NR-12;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Instalações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 dispositivos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elétricos;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5" dirty="0">
                <a:latin typeface="Arial MT"/>
                <a:cs typeface="Arial MT"/>
              </a:rPr>
              <a:t>Dispositivos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partida,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acionamento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parada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 </a:t>
            </a:r>
            <a:r>
              <a:rPr sz="1200" spc="-10" dirty="0">
                <a:latin typeface="Arial MT"/>
                <a:cs typeface="Arial MT"/>
              </a:rPr>
              <a:t>parada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emergência;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Sistemas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 segurança;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5" dirty="0">
                <a:latin typeface="Arial MT"/>
                <a:cs typeface="Arial MT"/>
              </a:rPr>
              <a:t>Descrição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identificação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dos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riscos</a:t>
            </a:r>
            <a:r>
              <a:rPr sz="1200" spc="3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associados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com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cada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máquina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equipamento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as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proteções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específicas</a:t>
            </a:r>
            <a:r>
              <a:rPr sz="1200" spc="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contra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cada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um</a:t>
            </a:r>
            <a:endParaRPr sz="1200">
              <a:latin typeface="Arial MT"/>
              <a:cs typeface="Arial MT"/>
            </a:endParaRPr>
          </a:p>
          <a:p>
            <a:pPr marL="124460">
              <a:lnSpc>
                <a:spcPct val="100000"/>
              </a:lnSpc>
            </a:pPr>
            <a:r>
              <a:rPr sz="1200" spc="-10" dirty="0">
                <a:latin typeface="Arial MT"/>
                <a:cs typeface="Arial MT"/>
              </a:rPr>
              <a:t>deles;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Funcionamento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das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proteções;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como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por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que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devem ser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usadas;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5" dirty="0">
                <a:latin typeface="Arial MT"/>
                <a:cs typeface="Arial MT"/>
              </a:rPr>
              <a:t>Como,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em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que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circunstâncias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por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quem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uma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proteção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pode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ser</a:t>
            </a:r>
            <a:r>
              <a:rPr sz="1200" spc="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removida;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dirty="0">
                <a:latin typeface="Arial MT"/>
                <a:cs typeface="Arial MT"/>
              </a:rPr>
              <a:t>O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que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fazer</a:t>
            </a:r>
            <a:r>
              <a:rPr sz="1200" spc="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uma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proteção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foi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danificada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ou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perdeu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sua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função;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Princípios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segurança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na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utilização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da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máquina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ou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equipamento;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spcBef>
                <a:spcPts val="5"/>
              </a:spcBef>
              <a:buChar char="•"/>
              <a:tabLst>
                <a:tab pos="124460" algn="l"/>
              </a:tabLst>
            </a:pPr>
            <a:r>
              <a:rPr sz="1200" spc="-5" dirty="0">
                <a:latin typeface="Arial MT"/>
                <a:cs typeface="Arial MT"/>
              </a:rPr>
              <a:t>Segurança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para riscos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mecânicos,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elétricos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outros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relevantes;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Método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 trabalho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seguro;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Permissão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trabalho;</a:t>
            </a:r>
            <a:endParaRPr sz="1200">
              <a:latin typeface="Arial MT"/>
              <a:cs typeface="Arial MT"/>
            </a:endParaRPr>
          </a:p>
          <a:p>
            <a:pPr marL="124460" marR="305435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Sistema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bloqueio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funcionamento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da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máquina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equipamento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durante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operações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inspeção,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15" dirty="0">
                <a:latin typeface="Arial MT"/>
                <a:cs typeface="Arial MT"/>
              </a:rPr>
              <a:t>limpeza</a:t>
            </a:r>
            <a:r>
              <a:rPr sz="1200" spc="7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lubrificação</a:t>
            </a:r>
            <a:r>
              <a:rPr sz="1200" spc="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manutenção;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Noções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sobre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legislação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trânsito</a:t>
            </a:r>
            <a:r>
              <a:rPr sz="1200" dirty="0">
                <a:latin typeface="Arial MT"/>
                <a:cs typeface="Arial MT"/>
              </a:rPr>
              <a:t> e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legislação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segurança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 </a:t>
            </a:r>
            <a:r>
              <a:rPr sz="1200" spc="-5" dirty="0">
                <a:latin typeface="Arial MT"/>
                <a:cs typeface="Arial MT"/>
              </a:rPr>
              <a:t>saúde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no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trabalho;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5" dirty="0">
                <a:latin typeface="Arial MT"/>
                <a:cs typeface="Arial MT"/>
              </a:rPr>
              <a:t>Medidas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controle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dos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riscos;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EPC</a:t>
            </a:r>
            <a:r>
              <a:rPr sz="1200" spc="-5" dirty="0">
                <a:latin typeface="Arial MT"/>
                <a:cs typeface="Arial MT"/>
              </a:rPr>
              <a:t> 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EPI;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Sinalização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1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segurança;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Procedimentos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em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situação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emergência;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buChar char="•"/>
              <a:tabLst>
                <a:tab pos="124460" algn="l"/>
              </a:tabLst>
            </a:pPr>
            <a:r>
              <a:rPr sz="1200" spc="-10" dirty="0">
                <a:latin typeface="Arial MT"/>
                <a:cs typeface="Arial MT"/>
              </a:rPr>
              <a:t>Noções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básicas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de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Primeiros</a:t>
            </a:r>
            <a:r>
              <a:rPr sz="1200" spc="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Socorros.</a:t>
            </a:r>
            <a:endParaRPr sz="1200">
              <a:latin typeface="Arial MT"/>
              <a:cs typeface="Arial MT"/>
            </a:endParaRPr>
          </a:p>
          <a:p>
            <a:pPr marL="124460" indent="-111760">
              <a:lnSpc>
                <a:spcPct val="100000"/>
              </a:lnSpc>
              <a:spcBef>
                <a:spcPts val="5"/>
              </a:spcBef>
              <a:buChar char="•"/>
              <a:tabLst>
                <a:tab pos="124460" algn="l"/>
              </a:tabLst>
            </a:pPr>
            <a:r>
              <a:rPr sz="1200" dirty="0">
                <a:latin typeface="Arial MT"/>
                <a:cs typeface="Arial MT"/>
              </a:rPr>
              <a:t>O</a:t>
            </a:r>
            <a:r>
              <a:rPr sz="1200" spc="1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colaborador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foi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treinado</a:t>
            </a:r>
            <a:r>
              <a:rPr sz="1200" dirty="0">
                <a:latin typeface="Arial MT"/>
                <a:cs typeface="Arial MT"/>
              </a:rPr>
              <a:t> e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capacitado</a:t>
            </a:r>
            <a:r>
              <a:rPr sz="1200" spc="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para</a:t>
            </a:r>
            <a:r>
              <a:rPr sz="1200" dirty="0">
                <a:latin typeface="Arial MT"/>
                <a:cs typeface="Arial MT"/>
              </a:rPr>
              <a:t> o a </a:t>
            </a:r>
            <a:r>
              <a:rPr sz="1200" spc="-10" dirty="0">
                <a:latin typeface="Arial MT"/>
                <a:cs typeface="Arial MT"/>
              </a:rPr>
              <a:t>utilização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de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ferramentas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tais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como:</a:t>
            </a:r>
            <a:r>
              <a:rPr sz="1200" spc="3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Furadeiras,</a:t>
            </a:r>
            <a:r>
              <a:rPr sz="1200" spc="5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Parafusadeira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elétrica</a:t>
            </a:r>
            <a:endParaRPr sz="1200">
              <a:latin typeface="Arial MT"/>
              <a:cs typeface="Arial MT"/>
            </a:endParaRPr>
          </a:p>
          <a:p>
            <a:pPr marL="124460">
              <a:lnSpc>
                <a:spcPct val="100000"/>
              </a:lnSpc>
            </a:pPr>
            <a:r>
              <a:rPr sz="1200" dirty="0">
                <a:latin typeface="Arial MT"/>
                <a:cs typeface="Arial MT"/>
              </a:rPr>
              <a:t>(A</a:t>
            </a:r>
            <a:r>
              <a:rPr sz="1200" spc="-6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bateria)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spc="330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Esmerilhadeira.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7549" y="6280963"/>
            <a:ext cx="827290" cy="8272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383</Words>
  <Application>Microsoft Office PowerPoint</Application>
  <PresentationFormat>Personalizar</PresentationFormat>
  <Paragraphs>43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win7</cp:lastModifiedBy>
  <cp:revision>1</cp:revision>
  <dcterms:created xsi:type="dcterms:W3CDTF">2022-06-16T18:57:38Z</dcterms:created>
  <dcterms:modified xsi:type="dcterms:W3CDTF">2022-06-16T18:58:34Z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2022-06-16T00:00:00Z</vt:filetime>
  </property>
</Properties>
</file>