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6" y="-4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99160" y="1931885"/>
            <a:ext cx="2899645" cy="289973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0550" y="2029952"/>
            <a:ext cx="3801667" cy="37886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36" y="295199"/>
            <a:ext cx="10001885" cy="6920865"/>
          </a:xfrm>
          <a:custGeom>
            <a:avLst/>
            <a:gdLst/>
            <a:ahLst/>
            <a:cxnLst/>
            <a:rect l="l" t="t" r="r" b="b"/>
            <a:pathLst>
              <a:path w="10001885" h="6920865">
                <a:moveTo>
                  <a:pt x="0" y="6920357"/>
                </a:moveTo>
                <a:lnTo>
                  <a:pt x="10001377" y="6920357"/>
                </a:lnTo>
                <a:lnTo>
                  <a:pt x="10001377" y="0"/>
                </a:lnTo>
                <a:lnTo>
                  <a:pt x="0" y="0"/>
                </a:lnTo>
                <a:lnTo>
                  <a:pt x="0" y="6920357"/>
                </a:lnTo>
                <a:close/>
              </a:path>
            </a:pathLst>
          </a:custGeom>
          <a:ln w="2857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7549" y="6206744"/>
            <a:ext cx="9001760" cy="3175"/>
          </a:xfrm>
          <a:custGeom>
            <a:avLst/>
            <a:gdLst/>
            <a:ahLst/>
            <a:cxnLst/>
            <a:rect l="l" t="t" r="r" b="b"/>
            <a:pathLst>
              <a:path w="9001760" h="3175">
                <a:moveTo>
                  <a:pt x="0" y="2794"/>
                </a:moveTo>
                <a:lnTo>
                  <a:pt x="9001150" y="0"/>
                </a:lnTo>
              </a:path>
            </a:pathLst>
          </a:custGeom>
          <a:ln w="127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763" y="840422"/>
            <a:ext cx="8119872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3429" y="3182303"/>
            <a:ext cx="9146540" cy="2134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bsegurancadotrabalho.com.br/" TargetMode="External"/><Relationship Id="rId2" Type="http://schemas.openxmlformats.org/officeDocument/2006/relationships/hyperlink" Target="mailto:jbengenhariadeseguranca@gmail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63" y="840422"/>
            <a:ext cx="8117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3770" algn="l"/>
              </a:tabLst>
            </a:pPr>
            <a:r>
              <a:rPr spc="335" dirty="0"/>
              <a:t>CERTIFICADO</a:t>
            </a:r>
            <a:r>
              <a:rPr spc="434" dirty="0"/>
              <a:t> </a:t>
            </a:r>
            <a:r>
              <a:rPr spc="295" dirty="0"/>
              <a:t>DE	</a:t>
            </a:r>
            <a:r>
              <a:rPr spc="425" dirty="0"/>
              <a:t>CONCLUSÃO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351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XXXXXXXXXXXXXXX</a:t>
            </a:r>
          </a:p>
          <a:p>
            <a:pPr marL="3810">
              <a:lnSpc>
                <a:spcPct val="100000"/>
              </a:lnSpc>
              <a:spcBef>
                <a:spcPts val="25"/>
              </a:spcBef>
            </a:pPr>
            <a:endParaRPr sz="1900"/>
          </a:p>
          <a:p>
            <a:pPr marL="16510">
              <a:lnSpc>
                <a:spcPct val="100000"/>
              </a:lnSpc>
            </a:pPr>
            <a:r>
              <a:rPr sz="1400" b="0" spc="-5" dirty="0">
                <a:latin typeface="Arial MT"/>
                <a:cs typeface="Arial MT"/>
              </a:rPr>
              <a:t>inscrito</a:t>
            </a:r>
            <a:r>
              <a:rPr sz="1400" b="0" spc="55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no</a:t>
            </a:r>
            <a:r>
              <a:rPr sz="1400" b="0" spc="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"/>
                <a:cs typeface="Arial"/>
              </a:rPr>
              <a:t>RG: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XXXXXXXXX</a:t>
            </a:r>
            <a:r>
              <a:rPr sz="1400" b="0" dirty="0">
                <a:latin typeface="Arial MT"/>
                <a:cs typeface="Arial MT"/>
              </a:rPr>
              <a:t>,</a:t>
            </a:r>
            <a:r>
              <a:rPr sz="1400" b="0" spc="45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participou</a:t>
            </a:r>
            <a:r>
              <a:rPr sz="1400" b="0" spc="40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do</a:t>
            </a:r>
            <a:r>
              <a:rPr sz="1400" b="0" spc="5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"/>
                <a:cs typeface="Arial"/>
              </a:rPr>
              <a:t>CURSO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BÁSICO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EM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SEGURANÇA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SAÚDE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TRABALHO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COM</a:t>
            </a:r>
            <a:endParaRPr sz="14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"/>
                <a:cs typeface="Arial"/>
              </a:rPr>
              <a:t>INFLAMÁVEIS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COMBUSTÍVEIS</a:t>
            </a:r>
            <a:r>
              <a:rPr sz="1400" b="0" spc="-5" dirty="0">
                <a:latin typeface="Arial MT"/>
                <a:cs typeface="Arial MT"/>
              </a:rPr>
              <a:t>,</a:t>
            </a:r>
            <a:r>
              <a:rPr sz="1400" b="0" spc="70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em</a:t>
            </a:r>
            <a:r>
              <a:rPr sz="1400" b="0" spc="85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conformidade</a:t>
            </a:r>
            <a:r>
              <a:rPr sz="1400" b="0" spc="80" dirty="0">
                <a:latin typeface="Arial MT"/>
                <a:cs typeface="Arial MT"/>
              </a:rPr>
              <a:t> </a:t>
            </a:r>
            <a:r>
              <a:rPr sz="1400" b="0" spc="-10" dirty="0">
                <a:latin typeface="Arial MT"/>
                <a:cs typeface="Arial MT"/>
              </a:rPr>
              <a:t>com</a:t>
            </a:r>
            <a:r>
              <a:rPr sz="1400" b="0" spc="85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a</a:t>
            </a:r>
            <a:r>
              <a:rPr sz="1400" b="0" spc="8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"/>
                <a:cs typeface="Arial"/>
              </a:rPr>
              <a:t>NR-20</a:t>
            </a:r>
            <a:r>
              <a:rPr sz="1400" b="0" spc="-5" dirty="0">
                <a:latin typeface="Arial MT"/>
                <a:cs typeface="Arial MT"/>
              </a:rPr>
              <a:t>,</a:t>
            </a:r>
            <a:r>
              <a:rPr sz="1400" b="0" spc="65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no</a:t>
            </a:r>
            <a:r>
              <a:rPr sz="1400" b="0" spc="75" dirty="0">
                <a:latin typeface="Arial MT"/>
                <a:cs typeface="Arial MT"/>
              </a:rPr>
              <a:t> </a:t>
            </a:r>
            <a:r>
              <a:rPr sz="1400" b="0" dirty="0">
                <a:latin typeface="Arial MT"/>
                <a:cs typeface="Arial MT"/>
              </a:rPr>
              <a:t>dia,</a:t>
            </a:r>
            <a:r>
              <a:rPr sz="1400" b="0" spc="70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XX/XX/XXXX,</a:t>
            </a:r>
            <a:r>
              <a:rPr sz="1400" b="0" spc="95" dirty="0">
                <a:latin typeface="Arial MT"/>
                <a:cs typeface="Arial MT"/>
              </a:rPr>
              <a:t> </a:t>
            </a:r>
            <a:r>
              <a:rPr sz="1400" b="0" dirty="0">
                <a:latin typeface="Arial MT"/>
                <a:cs typeface="Arial MT"/>
              </a:rPr>
              <a:t>com</a:t>
            </a:r>
            <a:r>
              <a:rPr sz="1400" b="0" spc="95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carga</a:t>
            </a:r>
            <a:r>
              <a:rPr sz="1400" b="0" spc="75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horária</a:t>
            </a:r>
            <a:r>
              <a:rPr sz="1400" b="0" spc="80" dirty="0">
                <a:latin typeface="Arial MT"/>
                <a:cs typeface="Arial MT"/>
              </a:rPr>
              <a:t> </a:t>
            </a:r>
            <a:r>
              <a:rPr sz="1400" b="0" spc="-10" dirty="0">
                <a:latin typeface="Arial MT"/>
                <a:cs typeface="Arial MT"/>
              </a:rPr>
              <a:t>total</a:t>
            </a:r>
            <a:endParaRPr sz="1400">
              <a:latin typeface="Arial MT"/>
              <a:cs typeface="Arial MT"/>
            </a:endParaRPr>
          </a:p>
          <a:p>
            <a:pPr marL="16510">
              <a:lnSpc>
                <a:spcPct val="100000"/>
              </a:lnSpc>
              <a:spcBef>
                <a:spcPts val="845"/>
              </a:spcBef>
            </a:pPr>
            <a:r>
              <a:rPr sz="1400" b="0" dirty="0">
                <a:latin typeface="Arial MT"/>
                <a:cs typeface="Arial MT"/>
              </a:rPr>
              <a:t>de</a:t>
            </a:r>
            <a:r>
              <a:rPr sz="1400" b="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"/>
                <a:cs typeface="Arial"/>
              </a:rPr>
              <a:t>08</a:t>
            </a:r>
            <a:r>
              <a:rPr sz="1400" spc="-5" dirty="0">
                <a:latin typeface="Arial"/>
                <a:cs typeface="Arial"/>
              </a:rPr>
              <a:t> horas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obtendo</a:t>
            </a:r>
            <a:r>
              <a:rPr sz="1400" b="0" spc="-25" dirty="0">
                <a:latin typeface="Arial MT"/>
                <a:cs typeface="Arial MT"/>
              </a:rPr>
              <a:t> </a:t>
            </a:r>
            <a:r>
              <a:rPr sz="1400" b="0" dirty="0">
                <a:latin typeface="Arial MT"/>
                <a:cs typeface="Arial MT"/>
              </a:rPr>
              <a:t>o</a:t>
            </a:r>
            <a:r>
              <a:rPr sz="1400" b="0" spc="10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grau</a:t>
            </a:r>
            <a:r>
              <a:rPr sz="1400" b="0" spc="-25" dirty="0">
                <a:latin typeface="Arial MT"/>
                <a:cs typeface="Arial MT"/>
              </a:rPr>
              <a:t> </a:t>
            </a:r>
            <a:r>
              <a:rPr sz="1400" b="0" dirty="0">
                <a:latin typeface="Arial MT"/>
                <a:cs typeface="Arial MT"/>
              </a:rPr>
              <a:t>de</a:t>
            </a:r>
            <a:r>
              <a:rPr sz="1400" b="0" spc="-10" dirty="0">
                <a:latin typeface="Arial MT"/>
                <a:cs typeface="Arial MT"/>
              </a:rPr>
              <a:t> </a:t>
            </a:r>
            <a:r>
              <a:rPr sz="1400" b="0" dirty="0">
                <a:latin typeface="Arial MT"/>
                <a:cs typeface="Arial MT"/>
              </a:rPr>
              <a:t>conclusão</a:t>
            </a:r>
            <a:r>
              <a:rPr sz="1400" b="0" spc="-25" dirty="0">
                <a:latin typeface="Arial MT"/>
                <a:cs typeface="Arial MT"/>
              </a:rPr>
              <a:t> </a:t>
            </a:r>
            <a:r>
              <a:rPr sz="1400" b="0" dirty="0">
                <a:latin typeface="Arial MT"/>
                <a:cs typeface="Arial MT"/>
              </a:rPr>
              <a:t>ao</a:t>
            </a:r>
            <a:r>
              <a:rPr sz="1400" b="0" spc="-10" dirty="0">
                <a:latin typeface="Arial MT"/>
                <a:cs typeface="Arial MT"/>
              </a:rPr>
              <a:t> </a:t>
            </a:r>
            <a:r>
              <a:rPr sz="1400" b="0" dirty="0">
                <a:latin typeface="Arial MT"/>
                <a:cs typeface="Arial MT"/>
              </a:rPr>
              <a:t>final</a:t>
            </a:r>
            <a:r>
              <a:rPr sz="1400" b="0" spc="-30" dirty="0">
                <a:latin typeface="Arial MT"/>
                <a:cs typeface="Arial MT"/>
              </a:rPr>
              <a:t> </a:t>
            </a:r>
            <a:r>
              <a:rPr sz="1400" b="0" dirty="0">
                <a:latin typeface="Arial MT"/>
                <a:cs typeface="Arial MT"/>
              </a:rPr>
              <a:t>do</a:t>
            </a:r>
            <a:r>
              <a:rPr sz="1400" b="0" spc="-10" dirty="0">
                <a:latin typeface="Arial MT"/>
                <a:cs typeface="Arial MT"/>
              </a:rPr>
              <a:t> </a:t>
            </a:r>
            <a:r>
              <a:rPr sz="1400" b="0" spc="-5" dirty="0">
                <a:latin typeface="Arial MT"/>
                <a:cs typeface="Arial MT"/>
              </a:rPr>
              <a:t>curso.</a:t>
            </a:r>
            <a:endParaRPr sz="1400">
              <a:latin typeface="Arial MT"/>
              <a:cs typeface="Arial MT"/>
            </a:endParaRPr>
          </a:p>
          <a:p>
            <a:pPr marL="3810">
              <a:lnSpc>
                <a:spcPct val="100000"/>
              </a:lnSpc>
            </a:pPr>
            <a:endParaRPr sz="1500">
              <a:latin typeface="Arial MT"/>
              <a:cs typeface="Arial MT"/>
            </a:endParaRPr>
          </a:p>
          <a:p>
            <a:pPr marL="3810">
              <a:lnSpc>
                <a:spcPct val="100000"/>
              </a:lnSpc>
              <a:spcBef>
                <a:spcPts val="30"/>
              </a:spcBef>
            </a:pPr>
            <a:endParaRPr sz="1500">
              <a:latin typeface="Arial MT"/>
              <a:cs typeface="Arial MT"/>
            </a:endParaRPr>
          </a:p>
          <a:p>
            <a:pPr marL="3810" marR="452120" algn="r">
              <a:lnSpc>
                <a:spcPct val="100000"/>
              </a:lnSpc>
            </a:pPr>
            <a:r>
              <a:rPr sz="1400" b="0" i="1" dirty="0">
                <a:latin typeface="Arial"/>
                <a:cs typeface="Arial"/>
              </a:rPr>
              <a:t>Rio</a:t>
            </a:r>
            <a:r>
              <a:rPr sz="1400" b="0" i="1" spc="-40" dirty="0">
                <a:latin typeface="Arial"/>
                <a:cs typeface="Arial"/>
              </a:rPr>
              <a:t> </a:t>
            </a:r>
            <a:r>
              <a:rPr sz="1400" b="0" i="1" spc="-5" dirty="0">
                <a:latin typeface="Arial"/>
                <a:cs typeface="Arial"/>
              </a:rPr>
              <a:t>de</a:t>
            </a:r>
            <a:r>
              <a:rPr sz="1400" b="0" i="1" spc="-20" dirty="0">
                <a:latin typeface="Arial"/>
                <a:cs typeface="Arial"/>
              </a:rPr>
              <a:t> </a:t>
            </a:r>
            <a:r>
              <a:rPr sz="1400" b="0" i="1" spc="-5" dirty="0">
                <a:latin typeface="Arial"/>
                <a:cs typeface="Arial"/>
              </a:rPr>
              <a:t>Janeiro,</a:t>
            </a:r>
            <a:r>
              <a:rPr sz="1400" b="0" i="1" spc="-25" dirty="0">
                <a:latin typeface="Arial"/>
                <a:cs typeface="Arial"/>
              </a:rPr>
              <a:t> </a:t>
            </a:r>
            <a:r>
              <a:rPr sz="1400" b="0" spc="-10" dirty="0">
                <a:latin typeface="Arial MT"/>
                <a:cs typeface="Arial MT"/>
              </a:rPr>
              <a:t>XX/XX/XXXX</a:t>
            </a:r>
            <a:r>
              <a:rPr sz="1400" b="0" i="1" spc="-1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1749" y="280911"/>
            <a:ext cx="10030460" cy="6949440"/>
            <a:chOff x="331749" y="280911"/>
            <a:chExt cx="10030460" cy="6949440"/>
          </a:xfrm>
        </p:grpSpPr>
        <p:sp>
          <p:nvSpPr>
            <p:cNvPr id="5" name="object 5"/>
            <p:cNvSpPr/>
            <p:nvPr/>
          </p:nvSpPr>
          <p:spPr>
            <a:xfrm>
              <a:off x="346036" y="295199"/>
              <a:ext cx="10001885" cy="6920865"/>
            </a:xfrm>
            <a:custGeom>
              <a:avLst/>
              <a:gdLst/>
              <a:ahLst/>
              <a:cxnLst/>
              <a:rect l="l" t="t" r="r" b="b"/>
              <a:pathLst>
                <a:path w="10001885" h="6920865">
                  <a:moveTo>
                    <a:pt x="0" y="6920357"/>
                  </a:moveTo>
                  <a:lnTo>
                    <a:pt x="10001377" y="6920357"/>
                  </a:lnTo>
                  <a:lnTo>
                    <a:pt x="10001377" y="0"/>
                  </a:lnTo>
                  <a:lnTo>
                    <a:pt x="0" y="0"/>
                  </a:lnTo>
                  <a:lnTo>
                    <a:pt x="0" y="6920357"/>
                  </a:lnTo>
                  <a:close/>
                </a:path>
              </a:pathLst>
            </a:custGeom>
            <a:ln w="2857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6427" y="5832856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82319" y="1771015"/>
            <a:ext cx="9134475" cy="6654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365125" algn="l"/>
              </a:tabLst>
            </a:pPr>
            <a:r>
              <a:rPr sz="1400" dirty="0">
                <a:latin typeface="Arial MT"/>
                <a:cs typeface="Arial MT"/>
              </a:rPr>
              <a:t>A	JB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SERVIÇOS</a:t>
            </a:r>
            <a:r>
              <a:rPr sz="1400" spc="59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ASSESSORIA</a:t>
            </a:r>
            <a:r>
              <a:rPr sz="1400" spc="5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CONSULTORIA</a:t>
            </a:r>
            <a:r>
              <a:rPr sz="1400" spc="50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EMPRESARIAL</a:t>
            </a:r>
            <a:r>
              <a:rPr sz="1400" spc="53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LTDA</a:t>
            </a:r>
            <a:r>
              <a:rPr sz="1400" spc="50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–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ME,</a:t>
            </a:r>
            <a:r>
              <a:rPr sz="1400" spc="5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inscrita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CNPJ: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 MT"/>
                <a:cs typeface="Arial MT"/>
              </a:rPr>
              <a:t>25.108.808/0001-18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localizada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na</a:t>
            </a:r>
            <a:r>
              <a:rPr sz="1400" dirty="0">
                <a:latin typeface="Arial MT"/>
                <a:cs typeface="Arial MT"/>
              </a:rPr>
              <a:t> Rua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Moncorvo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Filho,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99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loja,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Centro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Rio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Janeiro,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certifica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que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6036" y="280162"/>
            <a:ext cx="10347960" cy="7223125"/>
            <a:chOff x="346036" y="280162"/>
            <a:chExt cx="10347960" cy="7223125"/>
          </a:xfrm>
        </p:grpSpPr>
        <p:sp>
          <p:nvSpPr>
            <p:cNvPr id="9" name="object 9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62275" y="5834461"/>
              <a:ext cx="1631124" cy="166824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91177" y="5066932"/>
              <a:ext cx="1409319" cy="140931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898394" y="3132582"/>
              <a:ext cx="5113020" cy="0"/>
            </a:xfrm>
            <a:custGeom>
              <a:avLst/>
              <a:gdLst/>
              <a:ahLst/>
              <a:cxnLst/>
              <a:rect l="l" t="t" r="r" b="b"/>
              <a:pathLst>
                <a:path w="5113020">
                  <a:moveTo>
                    <a:pt x="0" y="0"/>
                  </a:moveTo>
                  <a:lnTo>
                    <a:pt x="5112638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60755" y="5874765"/>
            <a:ext cx="3130550" cy="940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XXXXXXXXXXXX</a:t>
            </a:r>
            <a:endParaRPr sz="10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écn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dirty="0">
                <a:latin typeface="Arial MT"/>
                <a:cs typeface="Arial MT"/>
              </a:rPr>
              <a:t>co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</a:t>
            </a:r>
            <a:endParaRPr sz="1000">
              <a:latin typeface="Arial MT"/>
              <a:cs typeface="Arial MT"/>
            </a:endParaRPr>
          </a:p>
          <a:p>
            <a:pPr marL="12065" marR="5080" algn="ctr">
              <a:lnSpc>
                <a:spcPct val="150000"/>
              </a:lnSpc>
            </a:pP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de</a:t>
            </a:r>
            <a:r>
              <a:rPr sz="1000" spc="-3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5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/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Eletrotécnica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SRTE: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XXXXXX.</a:t>
            </a:r>
            <a:r>
              <a:rPr sz="1000" spc="1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CREA-RJ: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XXXXXXXX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5404" y="6285865"/>
            <a:ext cx="7162165" cy="711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latin typeface="Arial"/>
                <a:cs typeface="Arial"/>
              </a:rPr>
              <a:t>JB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SERVIÇOS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ASSESSORIA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CONSULTORIA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EMPRESARIAL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LTDA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ME.</a:t>
            </a:r>
            <a:r>
              <a:rPr sz="1000" b="1" spc="3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CNPJ: 25.108.808/0001-18.</a:t>
            </a:r>
            <a:endParaRPr sz="1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/>
                <a:cs typeface="Arial"/>
              </a:rPr>
              <a:t>ENDEREÇO: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RUA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MONCORVO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FILHO,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99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LOJA</a:t>
            </a:r>
            <a:r>
              <a:rPr sz="1000" b="1" spc="28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CENTRO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RIO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JANEIRO</a:t>
            </a:r>
            <a:r>
              <a:rPr sz="1000" b="1" spc="5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RJ.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/>
                <a:cs typeface="Arial"/>
              </a:rPr>
              <a:t>TELEFONE: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(21)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3933-1161.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E-MAIL: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jbengenhariadeseguranca@gmail.com.</a:t>
            </a:r>
            <a:r>
              <a:rPr sz="1000" b="1" spc="-50" dirty="0">
                <a:latin typeface="Arial"/>
                <a:cs typeface="Arial"/>
                <a:hlinkClick r:id="rId2"/>
              </a:rPr>
              <a:t> </a:t>
            </a:r>
            <a:r>
              <a:rPr sz="1000" b="1" spc="-5" dirty="0">
                <a:latin typeface="Arial"/>
                <a:cs typeface="Arial"/>
              </a:rPr>
              <a:t>SITE: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3"/>
              </a:rPr>
              <a:t>www.jbsegurancadotrabalho.com.br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6036" y="280162"/>
            <a:ext cx="1143635" cy="1285875"/>
          </a:xfrm>
          <a:custGeom>
            <a:avLst/>
            <a:gdLst/>
            <a:ahLst/>
            <a:cxnLst/>
            <a:rect l="l" t="t" r="r" b="b"/>
            <a:pathLst>
              <a:path w="1143635" h="1285875">
                <a:moveTo>
                  <a:pt x="1143038" y="0"/>
                </a:moveTo>
                <a:lnTo>
                  <a:pt x="0" y="0"/>
                </a:lnTo>
                <a:lnTo>
                  <a:pt x="0" y="1285875"/>
                </a:lnTo>
                <a:lnTo>
                  <a:pt x="1143038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6019" y="594233"/>
            <a:ext cx="8542020" cy="108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25220">
              <a:lnSpc>
                <a:spcPct val="150200"/>
              </a:lnSpc>
              <a:spcBef>
                <a:spcPts val="100"/>
              </a:spcBef>
            </a:pP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CURSO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0" dirty="0">
                <a:solidFill>
                  <a:srgbClr val="006600"/>
                </a:solidFill>
                <a:latin typeface="Cambria"/>
                <a:cs typeface="Cambria"/>
              </a:rPr>
              <a:t>BÁSICO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NR-20</a:t>
            </a:r>
            <a:r>
              <a:rPr sz="1600" b="1" spc="19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210" dirty="0">
                <a:solidFill>
                  <a:srgbClr val="006600"/>
                </a:solidFill>
                <a:latin typeface="Trebuchet MS"/>
                <a:cs typeface="Trebuchet MS"/>
              </a:rPr>
              <a:t>–</a:t>
            </a:r>
            <a:r>
              <a:rPr sz="1600" b="1" spc="35" dirty="0">
                <a:solidFill>
                  <a:srgbClr val="006600"/>
                </a:solidFill>
                <a:latin typeface="Trebuchet MS"/>
                <a:cs typeface="Trebuchet MS"/>
              </a:rPr>
              <a:t> </a:t>
            </a:r>
            <a:r>
              <a:rPr sz="1600" b="1" spc="145" dirty="0">
                <a:solidFill>
                  <a:srgbClr val="006600"/>
                </a:solidFill>
                <a:latin typeface="Cambria"/>
                <a:cs typeface="Cambria"/>
              </a:rPr>
              <a:t>SEGURANÇA </a:t>
            </a:r>
            <a:r>
              <a:rPr sz="1600" b="1" spc="65" dirty="0">
                <a:solidFill>
                  <a:srgbClr val="006600"/>
                </a:solidFill>
                <a:latin typeface="Cambria"/>
                <a:cs typeface="Cambria"/>
              </a:rPr>
              <a:t>E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5" dirty="0">
                <a:solidFill>
                  <a:srgbClr val="006600"/>
                </a:solidFill>
                <a:latin typeface="Cambria"/>
                <a:cs typeface="Cambria"/>
              </a:rPr>
              <a:t>SAUDE</a:t>
            </a: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85" dirty="0">
                <a:solidFill>
                  <a:srgbClr val="006600"/>
                </a:solidFill>
                <a:latin typeface="Cambria"/>
                <a:cs typeface="Cambria"/>
              </a:rPr>
              <a:t>NO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5" dirty="0">
                <a:solidFill>
                  <a:srgbClr val="006600"/>
                </a:solidFill>
                <a:latin typeface="Cambria"/>
                <a:cs typeface="Cambria"/>
              </a:rPr>
              <a:t>TRABALHO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COM </a:t>
            </a:r>
            <a:r>
              <a:rPr sz="1600" b="1" spc="-33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05" dirty="0">
                <a:solidFill>
                  <a:srgbClr val="006600"/>
                </a:solidFill>
                <a:latin typeface="Cambria"/>
                <a:cs typeface="Cambria"/>
              </a:rPr>
              <a:t>INFLAMÁVEIS</a:t>
            </a:r>
            <a:r>
              <a:rPr sz="1600" b="1" spc="12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65" dirty="0">
                <a:solidFill>
                  <a:srgbClr val="006600"/>
                </a:solidFill>
                <a:latin typeface="Cambria"/>
                <a:cs typeface="Cambria"/>
              </a:rPr>
              <a:t>E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0" dirty="0">
                <a:solidFill>
                  <a:srgbClr val="006600"/>
                </a:solidFill>
                <a:latin typeface="Cambria"/>
                <a:cs typeface="Cambria"/>
              </a:rPr>
              <a:t>COMBUSTÍVEIS</a:t>
            </a:r>
            <a:endParaRPr sz="1600">
              <a:latin typeface="Cambria"/>
              <a:cs typeface="Cambria"/>
            </a:endParaRPr>
          </a:p>
          <a:p>
            <a:pPr marL="170180">
              <a:lnSpc>
                <a:spcPct val="100000"/>
              </a:lnSpc>
              <a:spcBef>
                <a:spcPts val="900"/>
              </a:spcBef>
              <a:tabLst>
                <a:tab pos="6386195" algn="l"/>
              </a:tabLst>
            </a:pPr>
            <a:r>
              <a:rPr sz="1400" b="1" spc="110" dirty="0">
                <a:solidFill>
                  <a:srgbClr val="006600"/>
                </a:solidFill>
                <a:latin typeface="Cambria"/>
                <a:cs typeface="Cambria"/>
              </a:rPr>
              <a:t>Carga </a:t>
            </a:r>
            <a:r>
              <a:rPr sz="1400" b="1" spc="21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horária</a:t>
            </a:r>
            <a:r>
              <a:rPr sz="1400" b="1" spc="14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total:</a:t>
            </a:r>
            <a:r>
              <a:rPr sz="14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0" dirty="0">
                <a:solidFill>
                  <a:srgbClr val="006600"/>
                </a:solidFill>
                <a:latin typeface="Cambria"/>
                <a:cs typeface="Cambria"/>
              </a:rPr>
              <a:t>08</a:t>
            </a:r>
            <a:r>
              <a:rPr sz="1400" b="1" spc="13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14" dirty="0">
                <a:solidFill>
                  <a:srgbClr val="006600"/>
                </a:solidFill>
                <a:latin typeface="Cambria"/>
                <a:cs typeface="Cambria"/>
              </a:rPr>
              <a:t>horas</a:t>
            </a:r>
            <a:r>
              <a:rPr sz="1400" b="1" spc="114" dirty="0">
                <a:solidFill>
                  <a:srgbClr val="006600"/>
                </a:solidFill>
                <a:latin typeface="Cambria"/>
                <a:cs typeface="Cambria"/>
              </a:rPr>
              <a:t>.</a:t>
            </a:r>
            <a:r>
              <a:rPr sz="14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0" dirty="0">
                <a:solidFill>
                  <a:srgbClr val="006600"/>
                </a:solidFill>
                <a:latin typeface="Cambria"/>
                <a:cs typeface="Cambria"/>
              </a:rPr>
              <a:t>Data</a:t>
            </a:r>
            <a:r>
              <a:rPr sz="1400" b="1" spc="16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5" dirty="0">
                <a:solidFill>
                  <a:srgbClr val="006600"/>
                </a:solidFill>
                <a:latin typeface="Cambria"/>
                <a:cs typeface="Cambria"/>
              </a:rPr>
              <a:t>da</a:t>
            </a:r>
            <a:r>
              <a:rPr sz="14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Expedição: </a:t>
            </a:r>
            <a:r>
              <a:rPr sz="1400" b="1" spc="2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0" dirty="0">
                <a:solidFill>
                  <a:srgbClr val="006600"/>
                </a:solidFill>
                <a:latin typeface="Cambria"/>
                <a:cs typeface="Cambria"/>
              </a:rPr>
              <a:t>XX/XX/XXXX	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Validade:</a:t>
            </a:r>
            <a:r>
              <a:rPr sz="1400" b="1" spc="10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0" dirty="0">
                <a:solidFill>
                  <a:srgbClr val="006600"/>
                </a:solidFill>
                <a:latin typeface="Cambria"/>
                <a:cs typeface="Cambria"/>
              </a:rPr>
              <a:t>XX/XX/XXXX</a:t>
            </a:r>
            <a:r>
              <a:rPr sz="1400" spc="80" dirty="0">
                <a:solidFill>
                  <a:srgbClr val="006600"/>
                </a:solidFill>
                <a:latin typeface="Cambria"/>
                <a:cs typeface="Cambria"/>
              </a:rPr>
              <a:t>.</a:t>
            </a:r>
            <a:endParaRPr sz="14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2205" y="6280963"/>
            <a:ext cx="827290" cy="82729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17244" y="2311400"/>
            <a:ext cx="6830059" cy="270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Conteúdo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Programático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do</a:t>
            </a:r>
            <a:r>
              <a:rPr sz="1600" b="1" spc="-5" dirty="0">
                <a:latin typeface="Arial"/>
                <a:cs typeface="Arial"/>
              </a:rPr>
              <a:t> Curso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Teórico: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spc="-5" dirty="0">
                <a:latin typeface="Calibri"/>
                <a:cs typeface="Calibri"/>
              </a:rPr>
              <a:t>1.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Inflamáveis:</a:t>
            </a:r>
            <a:r>
              <a:rPr sz="1400" spc="-10" dirty="0">
                <a:latin typeface="Calibri"/>
                <a:cs typeface="Calibri"/>
              </a:rPr>
              <a:t> características,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propriedades,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perigos</a:t>
            </a:r>
            <a:r>
              <a:rPr sz="1400" dirty="0">
                <a:latin typeface="Calibri"/>
                <a:cs typeface="Calibri"/>
              </a:rPr>
              <a:t> 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riscos;</a:t>
            </a:r>
            <a:endParaRPr sz="1400">
              <a:latin typeface="Calibri"/>
              <a:cs typeface="Calibri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spc="-10" dirty="0">
                <a:latin typeface="Calibri"/>
                <a:cs typeface="Calibri"/>
              </a:rPr>
              <a:t>2.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Controles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coletivo</a:t>
            </a:r>
            <a:r>
              <a:rPr sz="1400" dirty="0">
                <a:latin typeface="Calibri"/>
                <a:cs typeface="Calibri"/>
              </a:rPr>
              <a:t> 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individual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para </a:t>
            </a:r>
            <a:r>
              <a:rPr sz="1400" spc="-5" dirty="0">
                <a:latin typeface="Calibri"/>
                <a:cs typeface="Calibri"/>
              </a:rPr>
              <a:t>trabalhos com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inflamáveis;</a:t>
            </a:r>
            <a:endParaRPr sz="1400">
              <a:latin typeface="Calibri"/>
              <a:cs typeface="Calibri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spc="-5" dirty="0">
                <a:latin typeface="Calibri"/>
                <a:cs typeface="Calibri"/>
              </a:rPr>
              <a:t>3. </a:t>
            </a:r>
            <a:r>
              <a:rPr sz="1400" spc="-15" dirty="0">
                <a:latin typeface="Calibri"/>
                <a:cs typeface="Calibri"/>
              </a:rPr>
              <a:t>Fontes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ignição </a:t>
            </a:r>
            <a:r>
              <a:rPr sz="1400" dirty="0">
                <a:latin typeface="Calibri"/>
                <a:cs typeface="Calibri"/>
              </a:rPr>
              <a:t>e </a:t>
            </a:r>
            <a:r>
              <a:rPr sz="1400" spc="-5" dirty="0">
                <a:latin typeface="Calibri"/>
                <a:cs typeface="Calibri"/>
              </a:rPr>
              <a:t>seu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controle;</a:t>
            </a:r>
            <a:endParaRPr sz="1400">
              <a:latin typeface="Calibri"/>
              <a:cs typeface="Calibri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spc="-5" dirty="0">
                <a:latin typeface="Calibri"/>
                <a:cs typeface="Calibri"/>
              </a:rPr>
              <a:t>4. </a:t>
            </a:r>
            <a:r>
              <a:rPr sz="1400" spc="-10" dirty="0">
                <a:latin typeface="Calibri"/>
                <a:cs typeface="Calibri"/>
              </a:rPr>
              <a:t>Proteção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contra</a:t>
            </a:r>
            <a:r>
              <a:rPr sz="1400" dirty="0">
                <a:latin typeface="Calibri"/>
                <a:cs typeface="Calibri"/>
              </a:rPr>
              <a:t> incêndio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inflamáveis;</a:t>
            </a:r>
            <a:endParaRPr sz="1400">
              <a:latin typeface="Calibri"/>
              <a:cs typeface="Calibri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spc="-5" dirty="0">
                <a:latin typeface="Calibri"/>
                <a:cs typeface="Calibri"/>
              </a:rPr>
              <a:t>5.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Procedimentos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básicos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situações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emergência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inflamáveis;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Conteúdo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Programático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do</a:t>
            </a:r>
            <a:r>
              <a:rPr sz="1600" b="1" spc="-5" dirty="0">
                <a:latin typeface="Arial"/>
                <a:cs typeface="Arial"/>
              </a:rPr>
              <a:t> Curso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Prático: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1400" spc="-10" dirty="0">
                <a:latin typeface="Calibri"/>
                <a:cs typeface="Calibri"/>
              </a:rPr>
              <a:t>1.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Conhecimentos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utilização </a:t>
            </a:r>
            <a:r>
              <a:rPr sz="1400" dirty="0">
                <a:latin typeface="Calibri"/>
                <a:cs typeface="Calibri"/>
              </a:rPr>
              <a:t>dos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sistemas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segurança </a:t>
            </a:r>
            <a:r>
              <a:rPr sz="1400" spc="-15" dirty="0">
                <a:latin typeface="Calibri"/>
                <a:cs typeface="Calibri"/>
              </a:rPr>
              <a:t>contra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incêndio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inflamáveis.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231</Words>
  <Application>Microsoft Office PowerPoint</Application>
  <PresentationFormat>Personalizar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win7</cp:lastModifiedBy>
  <cp:revision>1</cp:revision>
  <dcterms:created xsi:type="dcterms:W3CDTF">2022-06-16T18:58:59Z</dcterms:created>
  <dcterms:modified xsi:type="dcterms:W3CDTF">2022-06-16T18:59:30Z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2022-06-16T00:00:00Z</vt:filetime>
  </property>
</Properties>
</file>