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6" y="-4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04395" y="1931885"/>
            <a:ext cx="2901879" cy="289973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2770" y="2029952"/>
            <a:ext cx="3801667" cy="37886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6036" y="295199"/>
            <a:ext cx="10001885" cy="6920865"/>
          </a:xfrm>
          <a:custGeom>
            <a:avLst/>
            <a:gdLst/>
            <a:ahLst/>
            <a:cxnLst/>
            <a:rect l="l" t="t" r="r" b="b"/>
            <a:pathLst>
              <a:path w="10001885" h="6920865">
                <a:moveTo>
                  <a:pt x="0" y="6920357"/>
                </a:moveTo>
                <a:lnTo>
                  <a:pt x="10001377" y="6920357"/>
                </a:lnTo>
                <a:lnTo>
                  <a:pt x="10001377" y="0"/>
                </a:lnTo>
                <a:lnTo>
                  <a:pt x="0" y="0"/>
                </a:lnTo>
                <a:lnTo>
                  <a:pt x="0" y="6920357"/>
                </a:lnTo>
                <a:close/>
              </a:path>
            </a:pathLst>
          </a:custGeom>
          <a:ln w="2857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7549" y="6206744"/>
            <a:ext cx="9001760" cy="3175"/>
          </a:xfrm>
          <a:custGeom>
            <a:avLst/>
            <a:gdLst/>
            <a:ahLst/>
            <a:cxnLst/>
            <a:rect l="l" t="t" r="r" b="b"/>
            <a:pathLst>
              <a:path w="9001760" h="3175">
                <a:moveTo>
                  <a:pt x="0" y="2794"/>
                </a:moveTo>
                <a:lnTo>
                  <a:pt x="9001150" y="0"/>
                </a:lnTo>
              </a:path>
            </a:pathLst>
          </a:custGeom>
          <a:ln w="127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763" y="840422"/>
            <a:ext cx="8119872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2794" y="3070860"/>
            <a:ext cx="9147810" cy="2056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bsegurancadotrabalho.com.br/" TargetMode="External"/><Relationship Id="rId2" Type="http://schemas.openxmlformats.org/officeDocument/2006/relationships/hyperlink" Target="mailto:comercial@jbsegurancadotrabalho.com.br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763" y="840422"/>
            <a:ext cx="8117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3770" algn="l"/>
              </a:tabLst>
            </a:pPr>
            <a:r>
              <a:rPr spc="335" dirty="0"/>
              <a:t>CERTIFICADO</a:t>
            </a:r>
            <a:r>
              <a:rPr spc="434" dirty="0"/>
              <a:t> </a:t>
            </a:r>
            <a:r>
              <a:rPr spc="295" dirty="0"/>
              <a:t>DE	</a:t>
            </a:r>
            <a:r>
              <a:rPr spc="425" dirty="0"/>
              <a:t>CONCLUSÃO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7240" y="3070860"/>
            <a:ext cx="9143365" cy="205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64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XXXXXXXXXXXXXX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100"/>
              </a:lnSpc>
            </a:pPr>
            <a:r>
              <a:rPr sz="1400" spc="-5" dirty="0">
                <a:latin typeface="Arial MT"/>
                <a:cs typeface="Arial MT"/>
              </a:rPr>
              <a:t>inscrito</a:t>
            </a:r>
            <a:r>
              <a:rPr sz="1400" spc="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spc="80" dirty="0">
                <a:latin typeface="Arial MT"/>
                <a:cs typeface="Arial MT"/>
              </a:rPr>
              <a:t> </a:t>
            </a:r>
            <a:r>
              <a:rPr sz="1400" b="1" spc="-10" dirty="0">
                <a:latin typeface="Arial"/>
                <a:cs typeface="Arial"/>
              </a:rPr>
              <a:t>RG: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XXXXXXXX,</a:t>
            </a:r>
            <a:r>
              <a:rPr sz="1400" b="1" spc="70" dirty="0">
                <a:latin typeface="Arial"/>
                <a:cs typeface="Arial"/>
              </a:rPr>
              <a:t> </a:t>
            </a:r>
            <a:r>
              <a:rPr sz="1400" spc="-5" dirty="0">
                <a:latin typeface="Arial MT"/>
                <a:cs typeface="Arial MT"/>
              </a:rPr>
              <a:t>participou</a:t>
            </a:r>
            <a:r>
              <a:rPr sz="1400" spc="8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spc="60" dirty="0">
                <a:latin typeface="Arial MT"/>
                <a:cs typeface="Arial MT"/>
              </a:rPr>
              <a:t> </a:t>
            </a:r>
            <a:r>
              <a:rPr sz="1400" b="1" dirty="0">
                <a:latin typeface="Arial"/>
                <a:cs typeface="Arial"/>
              </a:rPr>
              <a:t>CURSO</a:t>
            </a:r>
            <a:r>
              <a:rPr sz="1400" b="1" spc="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PROTEÇÃO</a:t>
            </a:r>
            <a:r>
              <a:rPr sz="1400" b="1" spc="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CONTRA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INCÊNDIOS</a:t>
            </a:r>
            <a:r>
              <a:rPr sz="1400" b="1" spc="95" dirty="0">
                <a:latin typeface="Arial"/>
                <a:cs typeface="Arial"/>
              </a:rPr>
              <a:t> </a:t>
            </a:r>
            <a:r>
              <a:rPr sz="1400" spc="-5" dirty="0">
                <a:latin typeface="Arial MT"/>
                <a:cs typeface="Arial MT"/>
              </a:rPr>
              <a:t>em</a:t>
            </a:r>
            <a:r>
              <a:rPr sz="1400" spc="9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conformidade</a:t>
            </a:r>
            <a:r>
              <a:rPr sz="1400" spc="8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com </a:t>
            </a:r>
            <a:r>
              <a:rPr sz="1400" spc="-3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 </a:t>
            </a:r>
            <a:r>
              <a:rPr sz="1400" b="1" spc="-5" dirty="0">
                <a:latin typeface="Arial"/>
                <a:cs typeface="Arial"/>
              </a:rPr>
              <a:t>NR-23</a:t>
            </a:r>
            <a:r>
              <a:rPr sz="1400" spc="-5" dirty="0">
                <a:latin typeface="Arial MT"/>
                <a:cs typeface="Arial MT"/>
              </a:rPr>
              <a:t>, no </a:t>
            </a:r>
            <a:r>
              <a:rPr sz="1400" dirty="0">
                <a:latin typeface="Arial MT"/>
                <a:cs typeface="Arial MT"/>
              </a:rPr>
              <a:t>dia XX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XXXXX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3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XXXX,</a:t>
            </a:r>
            <a:r>
              <a:rPr sz="1400" spc="38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com </a:t>
            </a:r>
            <a:r>
              <a:rPr sz="1400" spc="-5" dirty="0">
                <a:latin typeface="Arial MT"/>
                <a:cs typeface="Arial MT"/>
              </a:rPr>
              <a:t>carga horária total de </a:t>
            </a:r>
            <a:r>
              <a:rPr sz="1400" b="1" spc="-5" dirty="0">
                <a:latin typeface="Arial"/>
                <a:cs typeface="Arial"/>
              </a:rPr>
              <a:t>08 horas </a:t>
            </a:r>
            <a:r>
              <a:rPr sz="1400" spc="-5" dirty="0">
                <a:latin typeface="Arial MT"/>
                <a:cs typeface="Arial MT"/>
              </a:rPr>
              <a:t>obtendo o grau</a:t>
            </a:r>
            <a:r>
              <a:rPr sz="1400" spc="38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 </a:t>
            </a:r>
            <a:r>
              <a:rPr sz="1400" dirty="0">
                <a:latin typeface="Arial MT"/>
                <a:cs typeface="Arial MT"/>
              </a:rPr>
              <a:t>conclusão </a:t>
            </a:r>
            <a:r>
              <a:rPr sz="1400" spc="-5" dirty="0">
                <a:latin typeface="Arial MT"/>
                <a:cs typeface="Arial MT"/>
              </a:rPr>
              <a:t>ao </a:t>
            </a:r>
            <a:r>
              <a:rPr sz="1400" dirty="0">
                <a:latin typeface="Arial MT"/>
                <a:cs typeface="Arial MT"/>
              </a:rPr>
              <a:t> final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curso.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000">
              <a:latin typeface="Arial MT"/>
              <a:cs typeface="Arial MT"/>
            </a:endParaRPr>
          </a:p>
          <a:p>
            <a:pPr marR="504825" algn="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 MT"/>
                <a:cs typeface="Arial MT"/>
              </a:rPr>
              <a:t>Rio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janeiro</a:t>
            </a:r>
            <a:r>
              <a:rPr sz="1400" i="1" spc="-5" dirty="0">
                <a:latin typeface="Arial"/>
                <a:cs typeface="Arial"/>
              </a:rPr>
              <a:t>,</a:t>
            </a:r>
            <a:r>
              <a:rPr sz="1400" i="1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 MT"/>
                <a:cs typeface="Arial MT"/>
              </a:rPr>
              <a:t>XX/XX/XXXX</a:t>
            </a:r>
            <a:r>
              <a:rPr sz="1400" i="1" spc="-1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1749" y="280911"/>
            <a:ext cx="10030460" cy="6949440"/>
            <a:chOff x="331749" y="280911"/>
            <a:chExt cx="10030460" cy="6949440"/>
          </a:xfrm>
        </p:grpSpPr>
        <p:sp>
          <p:nvSpPr>
            <p:cNvPr id="5" name="object 5"/>
            <p:cNvSpPr/>
            <p:nvPr/>
          </p:nvSpPr>
          <p:spPr>
            <a:xfrm>
              <a:off x="346036" y="295199"/>
              <a:ext cx="10001885" cy="6920865"/>
            </a:xfrm>
            <a:custGeom>
              <a:avLst/>
              <a:gdLst/>
              <a:ahLst/>
              <a:cxnLst/>
              <a:rect l="l" t="t" r="r" b="b"/>
              <a:pathLst>
                <a:path w="10001885" h="6920865">
                  <a:moveTo>
                    <a:pt x="0" y="6920357"/>
                  </a:moveTo>
                  <a:lnTo>
                    <a:pt x="10001377" y="6920357"/>
                  </a:lnTo>
                  <a:lnTo>
                    <a:pt x="10001377" y="0"/>
                  </a:lnTo>
                  <a:lnTo>
                    <a:pt x="0" y="0"/>
                  </a:lnTo>
                  <a:lnTo>
                    <a:pt x="0" y="6920357"/>
                  </a:lnTo>
                  <a:close/>
                </a:path>
              </a:pathLst>
            </a:custGeom>
            <a:ln w="28574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6427" y="5740273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82319" y="1771015"/>
            <a:ext cx="9134475" cy="6654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365125" algn="l"/>
              </a:tabLst>
            </a:pPr>
            <a:r>
              <a:rPr sz="1400" dirty="0">
                <a:latin typeface="Arial MT"/>
                <a:cs typeface="Arial MT"/>
              </a:rPr>
              <a:t>A	JB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SERVIÇOS</a:t>
            </a:r>
            <a:r>
              <a:rPr sz="1400" spc="59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ASSESSORIA</a:t>
            </a:r>
            <a:r>
              <a:rPr sz="1400" spc="5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CONSULTORIA</a:t>
            </a:r>
            <a:r>
              <a:rPr sz="1400" spc="50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EMPRESARIAL</a:t>
            </a:r>
            <a:r>
              <a:rPr sz="1400" spc="53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LTDA</a:t>
            </a:r>
            <a:r>
              <a:rPr sz="1400" spc="50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–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ME,</a:t>
            </a:r>
            <a:r>
              <a:rPr sz="1400" spc="5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inscrita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CNPJ: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 MT"/>
                <a:cs typeface="Arial MT"/>
              </a:rPr>
              <a:t>25.108.808/0001-18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dirty="0">
                <a:latin typeface="Arial MT"/>
                <a:cs typeface="Arial MT"/>
              </a:rPr>
              <a:t> localizada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na</a:t>
            </a:r>
            <a:r>
              <a:rPr sz="1400" dirty="0">
                <a:latin typeface="Arial MT"/>
                <a:cs typeface="Arial MT"/>
              </a:rPr>
              <a:t> Rua </a:t>
            </a:r>
            <a:r>
              <a:rPr sz="1400" spc="-10" dirty="0">
                <a:latin typeface="Arial MT"/>
                <a:cs typeface="Arial MT"/>
              </a:rPr>
              <a:t>Moncorvo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Filho,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99,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loja</a:t>
            </a:r>
            <a:r>
              <a:rPr sz="1400" spc="-7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</a:t>
            </a:r>
            <a:r>
              <a:rPr sz="1400" spc="3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-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Centro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dirty="0">
                <a:latin typeface="Arial MT"/>
                <a:cs typeface="Arial MT"/>
              </a:rPr>
              <a:t> Rio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Janeiro,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certifica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que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6036" y="280162"/>
            <a:ext cx="10347960" cy="7223125"/>
            <a:chOff x="346036" y="280162"/>
            <a:chExt cx="10347960" cy="7223125"/>
          </a:xfrm>
        </p:grpSpPr>
        <p:sp>
          <p:nvSpPr>
            <p:cNvPr id="9" name="object 9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62275" y="5834461"/>
              <a:ext cx="1631124" cy="166824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91177" y="5066932"/>
              <a:ext cx="1409319" cy="140931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560574" y="3060573"/>
              <a:ext cx="5704205" cy="0"/>
            </a:xfrm>
            <a:custGeom>
              <a:avLst/>
              <a:gdLst/>
              <a:ahLst/>
              <a:cxnLst/>
              <a:rect l="l" t="t" r="r" b="b"/>
              <a:pathLst>
                <a:path w="5704205">
                  <a:moveTo>
                    <a:pt x="0" y="0"/>
                  </a:moveTo>
                  <a:lnTo>
                    <a:pt x="5703697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272286" y="5822569"/>
            <a:ext cx="2574290" cy="11690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50000"/>
              </a:lnSpc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Responsável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</a:t>
            </a:r>
            <a:r>
              <a:rPr sz="1000" spc="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Instrutor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Curso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dirty="0">
                <a:latin typeface="Arial MT"/>
                <a:cs typeface="Arial MT"/>
              </a:rPr>
              <a:t> Trabalho</a:t>
            </a:r>
            <a:endParaRPr sz="1000">
              <a:latin typeface="Arial MT"/>
              <a:cs typeface="Arial MT"/>
            </a:endParaRPr>
          </a:p>
          <a:p>
            <a:pPr marL="767080" marR="755015" indent="-6350" algn="ctr">
              <a:lnSpc>
                <a:spcPct val="150000"/>
              </a:lnSpc>
            </a:pPr>
            <a:r>
              <a:rPr sz="1000" spc="-5" dirty="0">
                <a:latin typeface="Arial MT"/>
                <a:cs typeface="Arial MT"/>
              </a:rPr>
              <a:t>Bombeiro </a:t>
            </a:r>
            <a:r>
              <a:rPr sz="1000" spc="5" dirty="0">
                <a:latin typeface="Arial MT"/>
                <a:cs typeface="Arial MT"/>
              </a:rPr>
              <a:t>Civil </a:t>
            </a:r>
            <a:r>
              <a:rPr sz="1000" spc="1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S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:</a:t>
            </a:r>
            <a:r>
              <a:rPr sz="1000" spc="-5" dirty="0">
                <a:latin typeface="Arial MT"/>
                <a:cs typeface="Arial MT"/>
              </a:rPr>
              <a:t>X</a:t>
            </a:r>
            <a:r>
              <a:rPr sz="1000" spc="-10" dirty="0">
                <a:latin typeface="Arial MT"/>
                <a:cs typeface="Arial MT"/>
              </a:rPr>
              <a:t>XXXXXX</a:t>
            </a:r>
            <a:r>
              <a:rPr sz="1000" dirty="0">
                <a:latin typeface="Arial MT"/>
                <a:cs typeface="Arial MT"/>
              </a:rPr>
              <a:t>X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3770" y="6285865"/>
            <a:ext cx="7386320" cy="711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latin typeface="Arial"/>
                <a:cs typeface="Arial"/>
              </a:rPr>
              <a:t>JB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SERVIÇOS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ASSESSORIA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CONSULTORIA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EMPRESARIAL</a:t>
            </a:r>
            <a:r>
              <a:rPr sz="1000" b="1" spc="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LTDA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ME.</a:t>
            </a:r>
            <a:r>
              <a:rPr sz="1000" b="1" spc="3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CNPJ: 25.108.808/0001-18.</a:t>
            </a:r>
            <a:endParaRPr sz="1000">
              <a:latin typeface="Arial"/>
              <a:cs typeface="Arial"/>
            </a:endParaRPr>
          </a:p>
          <a:p>
            <a:pPr marL="3810" algn="ctr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Arial"/>
                <a:cs typeface="Arial"/>
              </a:rPr>
              <a:t>ENDEREÇO: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Rua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Moncorvo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Filho,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99,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Loja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Centro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do</a:t>
            </a:r>
            <a:r>
              <a:rPr sz="1000" b="1" spc="-5" dirty="0">
                <a:latin typeface="Arial"/>
                <a:cs typeface="Arial"/>
              </a:rPr>
              <a:t> Rio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Janeiro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RJ.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latin typeface="Arial"/>
                <a:cs typeface="Arial"/>
              </a:rPr>
              <a:t>TELEFONE: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(21)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3933-1161.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E-MAIL:</a:t>
            </a:r>
            <a:r>
              <a:rPr sz="1000" b="1" spc="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comercial@jbsegurancadotrabalho.com.br </a:t>
            </a:r>
            <a:r>
              <a:rPr sz="1000" b="1" spc="-5" dirty="0">
                <a:latin typeface="Arial"/>
                <a:cs typeface="Arial"/>
              </a:rPr>
              <a:t>SITE: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3"/>
              </a:rPr>
              <a:t>www.jbsegurancadotrabalho.com.br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6036" y="280162"/>
            <a:ext cx="1143635" cy="1285875"/>
          </a:xfrm>
          <a:custGeom>
            <a:avLst/>
            <a:gdLst/>
            <a:ahLst/>
            <a:cxnLst/>
            <a:rect l="l" t="t" r="r" b="b"/>
            <a:pathLst>
              <a:path w="1143635" h="1285875">
                <a:moveTo>
                  <a:pt x="1143038" y="0"/>
                </a:moveTo>
                <a:lnTo>
                  <a:pt x="0" y="0"/>
                </a:lnTo>
                <a:lnTo>
                  <a:pt x="0" y="1285875"/>
                </a:lnTo>
                <a:lnTo>
                  <a:pt x="1143038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8069" y="539115"/>
            <a:ext cx="8416290" cy="5250180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282575" algn="ctr">
              <a:lnSpc>
                <a:spcPct val="100000"/>
              </a:lnSpc>
              <a:spcBef>
                <a:spcPts val="1130"/>
              </a:spcBef>
            </a:pP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CURSO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FORMAÇÃO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EM</a:t>
            </a:r>
            <a:r>
              <a:rPr sz="16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NR-23</a:t>
            </a:r>
            <a:r>
              <a:rPr sz="16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210" dirty="0">
                <a:solidFill>
                  <a:srgbClr val="006600"/>
                </a:solidFill>
                <a:latin typeface="Trebuchet MS"/>
                <a:cs typeface="Trebuchet MS"/>
              </a:rPr>
              <a:t>–</a:t>
            </a:r>
            <a:r>
              <a:rPr sz="1600" b="1" spc="60" dirty="0">
                <a:solidFill>
                  <a:srgbClr val="006600"/>
                </a:solidFill>
                <a:latin typeface="Trebuchet MS"/>
                <a:cs typeface="Trebuchet MS"/>
              </a:rPr>
              <a:t> </a:t>
            </a:r>
            <a:r>
              <a:rPr sz="1600" b="1" spc="140" dirty="0">
                <a:solidFill>
                  <a:srgbClr val="006600"/>
                </a:solidFill>
                <a:latin typeface="Cambria"/>
                <a:cs typeface="Cambria"/>
              </a:rPr>
              <a:t>PROTEÇÃO</a:t>
            </a: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65" dirty="0">
                <a:solidFill>
                  <a:srgbClr val="006600"/>
                </a:solidFill>
                <a:latin typeface="Cambria"/>
                <a:cs typeface="Cambria"/>
              </a:rPr>
              <a:t>CONTRA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30" dirty="0">
                <a:solidFill>
                  <a:srgbClr val="006600"/>
                </a:solidFill>
                <a:latin typeface="Cambria"/>
                <a:cs typeface="Cambria"/>
              </a:rPr>
              <a:t>INCÊNDIOS</a:t>
            </a:r>
            <a:endParaRPr sz="1600">
              <a:latin typeface="Cambria"/>
              <a:cs typeface="Cambria"/>
            </a:endParaRPr>
          </a:p>
          <a:p>
            <a:pPr marL="284480" algn="ctr">
              <a:lnSpc>
                <a:spcPct val="100000"/>
              </a:lnSpc>
              <a:spcBef>
                <a:spcPts val="905"/>
              </a:spcBef>
            </a:pPr>
            <a:r>
              <a:rPr sz="1400" b="1" spc="110" dirty="0">
                <a:solidFill>
                  <a:srgbClr val="006600"/>
                </a:solidFill>
                <a:latin typeface="Cambria"/>
                <a:cs typeface="Cambria"/>
              </a:rPr>
              <a:t>Carga </a:t>
            </a:r>
            <a:r>
              <a:rPr sz="1400" b="1" spc="204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5" dirty="0">
                <a:solidFill>
                  <a:srgbClr val="006600"/>
                </a:solidFill>
                <a:latin typeface="Cambria"/>
                <a:cs typeface="Cambria"/>
              </a:rPr>
              <a:t>horária</a:t>
            </a:r>
            <a:r>
              <a:rPr sz="1400" b="1" spc="13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5" dirty="0">
                <a:solidFill>
                  <a:srgbClr val="006600"/>
                </a:solidFill>
                <a:latin typeface="Cambria"/>
                <a:cs typeface="Cambria"/>
              </a:rPr>
              <a:t>total:</a:t>
            </a:r>
            <a:r>
              <a:rPr sz="14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05" dirty="0">
                <a:solidFill>
                  <a:srgbClr val="006600"/>
                </a:solidFill>
                <a:latin typeface="Cambria"/>
                <a:cs typeface="Cambria"/>
              </a:rPr>
              <a:t>08</a:t>
            </a:r>
            <a:r>
              <a:rPr sz="1400" spc="13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14" dirty="0">
                <a:solidFill>
                  <a:srgbClr val="006600"/>
                </a:solidFill>
                <a:latin typeface="Cambria"/>
                <a:cs typeface="Cambria"/>
              </a:rPr>
              <a:t>horas.</a:t>
            </a:r>
            <a:r>
              <a:rPr sz="1400" spc="14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0" dirty="0">
                <a:solidFill>
                  <a:srgbClr val="006600"/>
                </a:solidFill>
                <a:latin typeface="Cambria"/>
                <a:cs typeface="Cambria"/>
              </a:rPr>
              <a:t>Data</a:t>
            </a:r>
            <a:r>
              <a:rPr sz="14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5" dirty="0">
                <a:solidFill>
                  <a:srgbClr val="006600"/>
                </a:solidFill>
                <a:latin typeface="Cambria"/>
                <a:cs typeface="Cambria"/>
              </a:rPr>
              <a:t>da</a:t>
            </a:r>
            <a:r>
              <a:rPr sz="14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85" dirty="0">
                <a:solidFill>
                  <a:srgbClr val="006600"/>
                </a:solidFill>
                <a:latin typeface="Cambria"/>
                <a:cs typeface="Cambria"/>
              </a:rPr>
              <a:t>Expedição:</a:t>
            </a:r>
            <a:r>
              <a:rPr sz="1400" b="1" spc="18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90" dirty="0">
                <a:solidFill>
                  <a:srgbClr val="006600"/>
                </a:solidFill>
                <a:latin typeface="Cambria"/>
                <a:cs typeface="Cambria"/>
              </a:rPr>
              <a:t>XX/XX/XXXX.</a:t>
            </a:r>
            <a:r>
              <a:rPr sz="1400" spc="14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85" dirty="0">
                <a:solidFill>
                  <a:srgbClr val="006600"/>
                </a:solidFill>
                <a:latin typeface="Cambria"/>
                <a:cs typeface="Cambria"/>
              </a:rPr>
              <a:t>Validade:</a:t>
            </a:r>
            <a:r>
              <a:rPr sz="14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90" dirty="0">
                <a:solidFill>
                  <a:srgbClr val="006600"/>
                </a:solidFill>
                <a:latin typeface="Cambria"/>
                <a:cs typeface="Cambria"/>
              </a:rPr>
              <a:t>XX/XX/XXXXX.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Conteúdo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Programático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do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Curso:</a:t>
            </a:r>
            <a:endParaRPr sz="1400">
              <a:latin typeface="Arial"/>
              <a:cs typeface="Arial"/>
            </a:endParaRPr>
          </a:p>
          <a:p>
            <a:pPr marL="75565" indent="-63500">
              <a:lnSpc>
                <a:spcPct val="100000"/>
              </a:lnSpc>
              <a:spcBef>
                <a:spcPts val="300"/>
              </a:spcBef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Introdução;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Legislação</a:t>
            </a:r>
            <a:r>
              <a:rPr sz="1400" spc="-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pertinente;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30" dirty="0">
                <a:latin typeface="Arial MT"/>
                <a:cs typeface="Arial MT"/>
              </a:rPr>
              <a:t>Teoria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do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fogo;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10" dirty="0">
                <a:latin typeface="Arial MT"/>
                <a:cs typeface="Arial MT"/>
              </a:rPr>
              <a:t>Meios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propagação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fogo;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Classificação</a:t>
            </a:r>
            <a:r>
              <a:rPr sz="1400" spc="-9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fogo;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Equipamentos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combate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fogo;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Técnicas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combate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ao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fogo;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5"/>
              </a:spcBef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Abandono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área;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Técnicas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prevenção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incêndios;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Reconhecimento,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utilização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extintores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incêndios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hidratantes;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Procedimentos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para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evacuação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dos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locais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trabalho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com</a:t>
            </a:r>
            <a:r>
              <a:rPr sz="1400" spc="-5" dirty="0">
                <a:latin typeface="Arial MT"/>
                <a:cs typeface="Arial MT"/>
              </a:rPr>
              <a:t> segurança;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Análise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primária;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Manobras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reanimação;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Ferimentos</a:t>
            </a:r>
            <a:r>
              <a:rPr sz="1400" spc="-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hemorragias;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Fraturas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imobilização;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5"/>
              </a:spcBef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Queimaduras;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Emergências</a:t>
            </a:r>
            <a:r>
              <a:rPr sz="1400" spc="-9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clínicas;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Realização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 </a:t>
            </a:r>
            <a:r>
              <a:rPr sz="1400" dirty="0">
                <a:latin typeface="Arial MT"/>
                <a:cs typeface="Arial MT"/>
              </a:rPr>
              <a:t>manobras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 </a:t>
            </a:r>
            <a:r>
              <a:rPr sz="1400" dirty="0">
                <a:latin typeface="Arial MT"/>
                <a:cs typeface="Arial MT"/>
              </a:rPr>
              <a:t>reanimação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cardíaca em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manequim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 treinamento.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2205" y="6280963"/>
            <a:ext cx="827290" cy="8272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241</Words>
  <Application>Microsoft Office PowerPoint</Application>
  <PresentationFormat>Personalizar</PresentationFormat>
  <Paragraphs>37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win7</cp:lastModifiedBy>
  <cp:revision>1</cp:revision>
  <dcterms:created xsi:type="dcterms:W3CDTF">2022-06-16T18:59:52Z</dcterms:created>
  <dcterms:modified xsi:type="dcterms:W3CDTF">2022-06-16T19:00:32Z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2022-06-16T00:00:00Z</vt:filetime>
  </property>
</Properties>
</file>