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6" y="-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9715" y="2358627"/>
            <a:ext cx="2901879" cy="289715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5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2770" y="2029952"/>
            <a:ext cx="3801667" cy="37886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0"/>
                </a:moveTo>
                <a:lnTo>
                  <a:pt x="0" y="1285862"/>
                </a:lnTo>
                <a:lnTo>
                  <a:pt x="1143000" y="1285862"/>
                </a:lnTo>
                <a:lnTo>
                  <a:pt x="114300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04324" y="5923788"/>
            <a:ext cx="1143000" cy="1285875"/>
          </a:xfrm>
          <a:custGeom>
            <a:avLst/>
            <a:gdLst/>
            <a:ahLst/>
            <a:cxnLst/>
            <a:rect l="l" t="t" r="r" b="b"/>
            <a:pathLst>
              <a:path w="1143000" h="1285875">
                <a:moveTo>
                  <a:pt x="1143000" y="1285862"/>
                </a:moveTo>
                <a:lnTo>
                  <a:pt x="0" y="1285862"/>
                </a:lnTo>
                <a:lnTo>
                  <a:pt x="1143000" y="0"/>
                </a:lnTo>
                <a:lnTo>
                  <a:pt x="1143000" y="1285862"/>
                </a:lnTo>
                <a:close/>
              </a:path>
            </a:pathLst>
          </a:custGeom>
          <a:ln w="254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6036" y="295199"/>
            <a:ext cx="10001885" cy="6920865"/>
          </a:xfrm>
          <a:custGeom>
            <a:avLst/>
            <a:gdLst/>
            <a:ahLst/>
            <a:cxnLst/>
            <a:rect l="l" t="t" r="r" b="b"/>
            <a:pathLst>
              <a:path w="10001885" h="6920865">
                <a:moveTo>
                  <a:pt x="0" y="6920357"/>
                </a:moveTo>
                <a:lnTo>
                  <a:pt x="10001377" y="6920357"/>
                </a:lnTo>
                <a:lnTo>
                  <a:pt x="10001377" y="0"/>
                </a:lnTo>
                <a:lnTo>
                  <a:pt x="0" y="0"/>
                </a:lnTo>
                <a:lnTo>
                  <a:pt x="0" y="6920357"/>
                </a:lnTo>
                <a:close/>
              </a:path>
            </a:pathLst>
          </a:custGeom>
          <a:ln w="2857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7549" y="6206744"/>
            <a:ext cx="9001760" cy="3175"/>
          </a:xfrm>
          <a:custGeom>
            <a:avLst/>
            <a:gdLst/>
            <a:ahLst/>
            <a:cxnLst/>
            <a:rect l="l" t="t" r="r" b="b"/>
            <a:pathLst>
              <a:path w="9001760" h="3175">
                <a:moveTo>
                  <a:pt x="0" y="2794"/>
                </a:moveTo>
                <a:lnTo>
                  <a:pt x="9001150" y="0"/>
                </a:lnTo>
              </a:path>
            </a:pathLst>
          </a:custGeom>
          <a:ln w="12700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6763" y="840422"/>
            <a:ext cx="8119872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66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1771015"/>
            <a:ext cx="9352279" cy="3379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segurancadotrabalho.com.br/" TargetMode="External"/><Relationship Id="rId2" Type="http://schemas.openxmlformats.org/officeDocument/2006/relationships/hyperlink" Target="mailto:comercial@jbsegurancadotrabalho.com.br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63" y="840422"/>
            <a:ext cx="81178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63770" algn="l"/>
              </a:tabLst>
            </a:pPr>
            <a:r>
              <a:rPr spc="335" dirty="0"/>
              <a:t>CERTIFICADO</a:t>
            </a:r>
            <a:r>
              <a:rPr spc="434" dirty="0"/>
              <a:t> </a:t>
            </a:r>
            <a:r>
              <a:rPr spc="295" dirty="0"/>
              <a:t>DE	</a:t>
            </a:r>
            <a:r>
              <a:rPr spc="425" dirty="0"/>
              <a:t>CONCLUSÃO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1749" y="280911"/>
            <a:ext cx="10030460" cy="6949440"/>
            <a:chOff x="331749" y="280911"/>
            <a:chExt cx="10030460" cy="69494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0316" y="5035601"/>
              <a:ext cx="1572767" cy="140931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46036" y="295199"/>
              <a:ext cx="10001885" cy="6920865"/>
            </a:xfrm>
            <a:custGeom>
              <a:avLst/>
              <a:gdLst/>
              <a:ahLst/>
              <a:cxnLst/>
              <a:rect l="l" t="t" r="r" b="b"/>
              <a:pathLst>
                <a:path w="10001885" h="6920865">
                  <a:moveTo>
                    <a:pt x="0" y="6920357"/>
                  </a:moveTo>
                  <a:lnTo>
                    <a:pt x="10001377" y="6920357"/>
                  </a:lnTo>
                  <a:lnTo>
                    <a:pt x="10001377" y="0"/>
                  </a:lnTo>
                  <a:lnTo>
                    <a:pt x="0" y="0"/>
                  </a:lnTo>
                  <a:lnTo>
                    <a:pt x="0" y="6920357"/>
                  </a:lnTo>
                  <a:close/>
                </a:path>
              </a:pathLst>
            </a:custGeom>
            <a:ln w="2857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6427" y="5740273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940"/>
              </a:spcBef>
              <a:tabLst>
                <a:tab pos="476884" algn="l"/>
              </a:tabLst>
            </a:pPr>
            <a:r>
              <a:rPr dirty="0"/>
              <a:t>A	JB</a:t>
            </a:r>
            <a:r>
              <a:rPr spc="575" dirty="0"/>
              <a:t> </a:t>
            </a:r>
            <a:r>
              <a:rPr spc="-5" dirty="0"/>
              <a:t>SERVIÇOS</a:t>
            </a:r>
            <a:r>
              <a:rPr spc="590" dirty="0"/>
              <a:t> </a:t>
            </a:r>
            <a:r>
              <a:rPr dirty="0"/>
              <a:t>DE</a:t>
            </a:r>
            <a:r>
              <a:rPr spc="575" dirty="0"/>
              <a:t> </a:t>
            </a:r>
            <a:r>
              <a:rPr dirty="0"/>
              <a:t>ASSESSORIA</a:t>
            </a:r>
            <a:r>
              <a:rPr spc="515" dirty="0"/>
              <a:t> </a:t>
            </a:r>
            <a:r>
              <a:rPr dirty="0"/>
              <a:t>E</a:t>
            </a:r>
            <a:r>
              <a:rPr spc="575" dirty="0"/>
              <a:t> </a:t>
            </a:r>
            <a:r>
              <a:rPr spc="-15" dirty="0"/>
              <a:t>CONSULTORIA</a:t>
            </a:r>
            <a:r>
              <a:rPr spc="505" dirty="0"/>
              <a:t> </a:t>
            </a:r>
            <a:r>
              <a:rPr spc="-5" dirty="0"/>
              <a:t>EMPRESARIAL</a:t>
            </a:r>
            <a:r>
              <a:rPr spc="535" dirty="0"/>
              <a:t> </a:t>
            </a:r>
            <a:r>
              <a:rPr spc="-25" dirty="0"/>
              <a:t>LTDA</a:t>
            </a:r>
            <a:r>
              <a:rPr spc="500" dirty="0"/>
              <a:t> </a:t>
            </a:r>
            <a:r>
              <a:rPr dirty="0"/>
              <a:t>–</a:t>
            </a:r>
            <a:r>
              <a:rPr spc="570" dirty="0"/>
              <a:t> </a:t>
            </a:r>
            <a:r>
              <a:rPr spc="-5" dirty="0"/>
              <a:t>ME,</a:t>
            </a:r>
            <a:r>
              <a:rPr spc="565" dirty="0"/>
              <a:t> </a:t>
            </a:r>
            <a:r>
              <a:rPr dirty="0"/>
              <a:t>inscrita</a:t>
            </a:r>
            <a:r>
              <a:rPr spc="575" dirty="0"/>
              <a:t> </a:t>
            </a:r>
            <a:r>
              <a:rPr spc="-5" dirty="0"/>
              <a:t>no</a:t>
            </a:r>
            <a:r>
              <a:rPr spc="570" dirty="0"/>
              <a:t> </a:t>
            </a:r>
            <a:r>
              <a:rPr dirty="0"/>
              <a:t>CNPJ:</a:t>
            </a:r>
          </a:p>
          <a:p>
            <a:pPr marL="123825">
              <a:lnSpc>
                <a:spcPct val="100000"/>
              </a:lnSpc>
              <a:spcBef>
                <a:spcPts val="840"/>
              </a:spcBef>
            </a:pPr>
            <a:r>
              <a:rPr spc="-5" dirty="0"/>
              <a:t>25.108.808/0001-18</a:t>
            </a:r>
            <a:r>
              <a:rPr spc="-45" dirty="0"/>
              <a:t> </a:t>
            </a:r>
            <a:r>
              <a:rPr spc="-5" dirty="0"/>
              <a:t>e</a:t>
            </a:r>
            <a:r>
              <a:rPr dirty="0"/>
              <a:t> localizada</a:t>
            </a:r>
            <a:r>
              <a:rPr spc="-40" dirty="0"/>
              <a:t> </a:t>
            </a:r>
            <a:r>
              <a:rPr spc="-5" dirty="0"/>
              <a:t>na</a:t>
            </a:r>
            <a:r>
              <a:rPr dirty="0"/>
              <a:t> Rua </a:t>
            </a:r>
            <a:r>
              <a:rPr spc="-10" dirty="0"/>
              <a:t>Moncorvo</a:t>
            </a:r>
            <a:r>
              <a:rPr spc="5" dirty="0"/>
              <a:t> </a:t>
            </a:r>
            <a:r>
              <a:rPr dirty="0"/>
              <a:t>Filho,</a:t>
            </a:r>
            <a:r>
              <a:rPr spc="-25" dirty="0"/>
              <a:t> </a:t>
            </a:r>
            <a:r>
              <a:rPr spc="-5" dirty="0"/>
              <a:t>99,</a:t>
            </a:r>
            <a:r>
              <a:rPr spc="5" dirty="0"/>
              <a:t> </a:t>
            </a:r>
            <a:r>
              <a:rPr spc="-5" dirty="0"/>
              <a:t>loja</a:t>
            </a:r>
            <a:r>
              <a:rPr spc="-75" dirty="0"/>
              <a:t> </a:t>
            </a:r>
            <a:r>
              <a:rPr dirty="0"/>
              <a:t>A</a:t>
            </a:r>
            <a:r>
              <a:rPr spc="33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5" dirty="0"/>
              <a:t>Centro</a:t>
            </a:r>
            <a:r>
              <a:rPr dirty="0"/>
              <a:t> </a:t>
            </a:r>
            <a:r>
              <a:rPr spc="-5" dirty="0"/>
              <a:t>do</a:t>
            </a:r>
            <a:r>
              <a:rPr dirty="0"/>
              <a:t> Rio</a:t>
            </a:r>
            <a:r>
              <a:rPr spc="-2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5" dirty="0"/>
              <a:t>Janeiro,</a:t>
            </a:r>
            <a:r>
              <a:rPr spc="-35" dirty="0"/>
              <a:t> </a:t>
            </a:r>
            <a:r>
              <a:rPr dirty="0"/>
              <a:t>certifica</a:t>
            </a:r>
            <a:r>
              <a:rPr spc="-15" dirty="0"/>
              <a:t> </a:t>
            </a:r>
            <a:r>
              <a:rPr spc="-5" dirty="0"/>
              <a:t>que</a:t>
            </a:r>
          </a:p>
          <a:p>
            <a:pPr marL="111125">
              <a:lnSpc>
                <a:spcPct val="100000"/>
              </a:lnSpc>
            </a:pPr>
            <a:endParaRPr sz="1500"/>
          </a:p>
          <a:p>
            <a:pPr marL="111125">
              <a:lnSpc>
                <a:spcPct val="100000"/>
              </a:lnSpc>
              <a:spcBef>
                <a:spcPts val="10"/>
              </a:spcBef>
            </a:pPr>
            <a:endParaRPr sz="1500"/>
          </a:p>
          <a:p>
            <a:pPr marL="111125" marR="188595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XXXXXXXXXXXXX</a:t>
            </a:r>
            <a:endParaRPr sz="1800">
              <a:latin typeface="Times New Roman"/>
              <a:cs typeface="Times New Roman"/>
            </a:endParaRPr>
          </a:p>
          <a:p>
            <a:pPr marL="111125"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210185">
              <a:lnSpc>
                <a:spcPct val="100000"/>
              </a:lnSpc>
            </a:pPr>
            <a:r>
              <a:rPr spc="-5" dirty="0"/>
              <a:t>inscrito</a:t>
            </a:r>
            <a:r>
              <a:rPr spc="220" dirty="0"/>
              <a:t> </a:t>
            </a:r>
            <a:r>
              <a:rPr spc="-5" dirty="0"/>
              <a:t>no</a:t>
            </a:r>
            <a:r>
              <a:rPr spc="220" dirty="0"/>
              <a:t> </a:t>
            </a:r>
            <a:r>
              <a:rPr b="1" spc="-5" dirty="0">
                <a:latin typeface="Arial"/>
                <a:cs typeface="Arial"/>
              </a:rPr>
              <a:t>RG:</a:t>
            </a:r>
            <a:r>
              <a:rPr b="1" spc="229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XXXXXXXX,</a:t>
            </a:r>
            <a:r>
              <a:rPr b="1" spc="215" dirty="0">
                <a:latin typeface="Arial"/>
                <a:cs typeface="Arial"/>
              </a:rPr>
              <a:t> </a:t>
            </a:r>
            <a:r>
              <a:rPr spc="-5" dirty="0"/>
              <a:t>participou</a:t>
            </a:r>
            <a:r>
              <a:rPr spc="229" dirty="0"/>
              <a:t> </a:t>
            </a:r>
            <a:r>
              <a:rPr spc="-5" dirty="0"/>
              <a:t>do</a:t>
            </a:r>
            <a:r>
              <a:rPr spc="215" dirty="0"/>
              <a:t> </a:t>
            </a:r>
            <a:r>
              <a:rPr b="1" dirty="0">
                <a:latin typeface="Arial"/>
                <a:cs typeface="Arial"/>
              </a:rPr>
              <a:t>CURSO</a:t>
            </a:r>
            <a:r>
              <a:rPr b="1" spc="24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DE</a:t>
            </a:r>
            <a:r>
              <a:rPr b="1" spc="2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CONDIÇÕES</a:t>
            </a:r>
            <a:r>
              <a:rPr b="1" spc="254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24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MEIO</a:t>
            </a:r>
            <a:r>
              <a:rPr b="1" spc="25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AMBIENTE</a:t>
            </a:r>
            <a:r>
              <a:rPr b="1" spc="23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DE</a:t>
            </a:r>
            <a:r>
              <a:rPr b="1" spc="204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TRABALHO</a:t>
            </a:r>
            <a:r>
              <a:rPr b="1" spc="235" dirty="0">
                <a:latin typeface="Arial"/>
                <a:cs typeface="Arial"/>
              </a:rPr>
              <a:t> </a:t>
            </a:r>
            <a:r>
              <a:rPr b="1" spc="20" dirty="0">
                <a:latin typeface="Arial"/>
                <a:cs typeface="Arial"/>
              </a:rPr>
              <a:t>NA</a:t>
            </a:r>
          </a:p>
          <a:p>
            <a:pPr marL="210185" marR="17780">
              <a:lnSpc>
                <a:spcPts val="2520"/>
              </a:lnSpc>
              <a:spcBef>
                <a:spcPts val="225"/>
              </a:spcBef>
            </a:pPr>
            <a:r>
              <a:rPr b="1" spc="-5" dirty="0">
                <a:latin typeface="Arial"/>
                <a:cs typeface="Arial"/>
              </a:rPr>
              <a:t>INDÚSTRIA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10" dirty="0">
                <a:latin typeface="Arial"/>
                <a:cs typeface="Arial"/>
              </a:rPr>
              <a:t>DA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CONSTRUÇÃO</a:t>
            </a:r>
            <a:r>
              <a:rPr b="1" spc="6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7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REPARAÇÃO</a:t>
            </a:r>
            <a:r>
              <a:rPr b="1" spc="80" dirty="0">
                <a:latin typeface="Arial"/>
                <a:cs typeface="Arial"/>
              </a:rPr>
              <a:t> </a:t>
            </a:r>
            <a:r>
              <a:rPr b="1" spc="-40" dirty="0">
                <a:latin typeface="Arial"/>
                <a:cs typeface="Arial"/>
              </a:rPr>
              <a:t>NAVAL</a:t>
            </a:r>
            <a:r>
              <a:rPr spc="-40" dirty="0"/>
              <a:t>,</a:t>
            </a:r>
            <a:r>
              <a:rPr spc="50" dirty="0"/>
              <a:t> </a:t>
            </a:r>
            <a:r>
              <a:rPr spc="-5" dirty="0"/>
              <a:t>em</a:t>
            </a:r>
            <a:r>
              <a:rPr spc="90" dirty="0"/>
              <a:t> </a:t>
            </a:r>
            <a:r>
              <a:rPr spc="-5" dirty="0"/>
              <a:t>conformidade</a:t>
            </a:r>
            <a:r>
              <a:rPr spc="75" dirty="0"/>
              <a:t> </a:t>
            </a:r>
            <a:r>
              <a:rPr spc="-10" dirty="0"/>
              <a:t>com</a:t>
            </a:r>
            <a:r>
              <a:rPr spc="70" dirty="0"/>
              <a:t> </a:t>
            </a:r>
            <a:r>
              <a:rPr spc="-5" dirty="0"/>
              <a:t>a</a:t>
            </a:r>
            <a:r>
              <a:rPr spc="60" dirty="0"/>
              <a:t> </a:t>
            </a:r>
            <a:r>
              <a:rPr b="1" dirty="0">
                <a:latin typeface="Arial"/>
                <a:cs typeface="Arial"/>
              </a:rPr>
              <a:t>NR-34</a:t>
            </a:r>
            <a:r>
              <a:rPr dirty="0"/>
              <a:t>,</a:t>
            </a:r>
            <a:r>
              <a:rPr spc="50" dirty="0"/>
              <a:t> </a:t>
            </a:r>
            <a:r>
              <a:rPr spc="-5" dirty="0"/>
              <a:t>no</a:t>
            </a:r>
            <a:r>
              <a:rPr spc="65" dirty="0"/>
              <a:t> </a:t>
            </a:r>
            <a:r>
              <a:rPr dirty="0"/>
              <a:t>dia</a:t>
            </a:r>
            <a:r>
              <a:rPr spc="60" dirty="0"/>
              <a:t> </a:t>
            </a:r>
            <a:r>
              <a:rPr spc="-5" dirty="0"/>
              <a:t>08</a:t>
            </a:r>
            <a:r>
              <a:rPr spc="60" dirty="0"/>
              <a:t> </a:t>
            </a:r>
            <a:r>
              <a:rPr spc="-5" dirty="0"/>
              <a:t>de</a:t>
            </a:r>
            <a:r>
              <a:rPr spc="65" dirty="0"/>
              <a:t> </a:t>
            </a:r>
            <a:r>
              <a:rPr spc="-5" dirty="0"/>
              <a:t>Junho</a:t>
            </a:r>
            <a:r>
              <a:rPr spc="60" dirty="0"/>
              <a:t> </a:t>
            </a:r>
            <a:r>
              <a:rPr spc="-25" dirty="0"/>
              <a:t>de </a:t>
            </a:r>
            <a:r>
              <a:rPr spc="-370" dirty="0"/>
              <a:t> </a:t>
            </a:r>
            <a:r>
              <a:rPr spc="-5" dirty="0"/>
              <a:t>2022</a:t>
            </a:r>
            <a:r>
              <a:rPr spc="-30" dirty="0"/>
              <a:t> </a:t>
            </a:r>
            <a:r>
              <a:rPr dirty="0"/>
              <a:t>, com</a:t>
            </a:r>
            <a:r>
              <a:rPr spc="-10" dirty="0"/>
              <a:t> </a:t>
            </a:r>
            <a:r>
              <a:rPr spc="-5" dirty="0"/>
              <a:t>carga</a:t>
            </a:r>
            <a:r>
              <a:rPr spc="-10" dirty="0"/>
              <a:t> </a:t>
            </a:r>
            <a:r>
              <a:rPr spc="-5" dirty="0"/>
              <a:t>horária</a:t>
            </a:r>
            <a:r>
              <a:rPr spc="-20" dirty="0"/>
              <a:t> </a:t>
            </a:r>
            <a:r>
              <a:rPr spc="-5" dirty="0"/>
              <a:t>total</a:t>
            </a:r>
            <a:r>
              <a:rPr spc="20" dirty="0"/>
              <a:t> </a:t>
            </a:r>
            <a:r>
              <a:rPr spc="-5" dirty="0"/>
              <a:t>de </a:t>
            </a:r>
            <a:r>
              <a:rPr b="1" spc="-5" dirty="0">
                <a:latin typeface="Arial"/>
                <a:cs typeface="Arial"/>
              </a:rPr>
              <a:t>08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horas</a:t>
            </a:r>
            <a:r>
              <a:rPr spc="-5" dirty="0"/>
              <a:t>,</a:t>
            </a:r>
            <a:r>
              <a:rPr spc="-15" dirty="0"/>
              <a:t> </a:t>
            </a:r>
            <a:r>
              <a:rPr spc="-5" dirty="0"/>
              <a:t>obtendo</a:t>
            </a:r>
            <a:r>
              <a:rPr spc="-30" dirty="0"/>
              <a:t> </a:t>
            </a:r>
            <a:r>
              <a:rPr spc="-5" dirty="0"/>
              <a:t>o</a:t>
            </a:r>
            <a:r>
              <a:rPr spc="20" dirty="0"/>
              <a:t> </a:t>
            </a:r>
            <a:r>
              <a:rPr spc="-5" dirty="0"/>
              <a:t>grau</a:t>
            </a:r>
            <a:r>
              <a:rPr spc="-30" dirty="0"/>
              <a:t> </a:t>
            </a:r>
            <a:r>
              <a:rPr spc="-5" dirty="0"/>
              <a:t>de </a:t>
            </a:r>
            <a:r>
              <a:rPr dirty="0"/>
              <a:t>conclusão</a:t>
            </a:r>
            <a:r>
              <a:rPr spc="-25" dirty="0"/>
              <a:t> </a:t>
            </a:r>
            <a:r>
              <a:rPr spc="-5" dirty="0"/>
              <a:t>ao </a:t>
            </a:r>
            <a:r>
              <a:rPr dirty="0"/>
              <a:t>final</a:t>
            </a:r>
            <a:r>
              <a:rPr spc="-40" dirty="0"/>
              <a:t> </a:t>
            </a:r>
            <a:r>
              <a:rPr spc="-5" dirty="0"/>
              <a:t>do</a:t>
            </a:r>
            <a:r>
              <a:rPr spc="-10" dirty="0"/>
              <a:t> </a:t>
            </a:r>
            <a:r>
              <a:rPr spc="-5" dirty="0"/>
              <a:t>curso.</a:t>
            </a:r>
          </a:p>
          <a:p>
            <a:pPr marL="3820160">
              <a:lnSpc>
                <a:spcPct val="100000"/>
              </a:lnSpc>
              <a:spcBef>
                <a:spcPts val="940"/>
              </a:spcBef>
            </a:pPr>
            <a:r>
              <a:rPr b="1" spc="90" dirty="0">
                <a:latin typeface="Cambria"/>
                <a:cs typeface="Cambria"/>
              </a:rPr>
              <a:t>Data</a:t>
            </a:r>
            <a:r>
              <a:rPr b="1" spc="150" dirty="0">
                <a:latin typeface="Cambria"/>
                <a:cs typeface="Cambria"/>
              </a:rPr>
              <a:t> </a:t>
            </a:r>
            <a:r>
              <a:rPr b="1" spc="95" dirty="0">
                <a:latin typeface="Cambria"/>
                <a:cs typeface="Cambria"/>
              </a:rPr>
              <a:t>da</a:t>
            </a:r>
            <a:r>
              <a:rPr b="1" spc="170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Expedição: </a:t>
            </a:r>
            <a:r>
              <a:rPr b="1" spc="240" dirty="0">
                <a:latin typeface="Cambria"/>
                <a:cs typeface="Cambria"/>
              </a:rPr>
              <a:t> </a:t>
            </a:r>
            <a:r>
              <a:rPr b="1" spc="75" dirty="0">
                <a:latin typeface="Cambria"/>
                <a:cs typeface="Cambria"/>
              </a:rPr>
              <a:t>XX/XX/XXXXX.</a:t>
            </a:r>
            <a:r>
              <a:rPr b="1" spc="265" dirty="0">
                <a:latin typeface="Cambria"/>
                <a:cs typeface="Cambria"/>
              </a:rPr>
              <a:t> </a:t>
            </a:r>
            <a:r>
              <a:rPr b="1" spc="85" dirty="0">
                <a:latin typeface="Cambria"/>
                <a:cs typeface="Cambria"/>
              </a:rPr>
              <a:t>Validade:</a:t>
            </a:r>
            <a:r>
              <a:rPr b="1" spc="160" dirty="0">
                <a:latin typeface="Cambria"/>
                <a:cs typeface="Cambria"/>
              </a:rPr>
              <a:t> </a:t>
            </a:r>
            <a:r>
              <a:rPr b="1" spc="70" dirty="0">
                <a:latin typeface="Cambria"/>
                <a:cs typeface="Cambria"/>
              </a:rPr>
              <a:t>XX/XX/XXXXX</a:t>
            </a:r>
          </a:p>
          <a:p>
            <a:pPr marL="111125">
              <a:lnSpc>
                <a:spcPct val="100000"/>
              </a:lnSpc>
              <a:spcBef>
                <a:spcPts val="20"/>
              </a:spcBef>
            </a:pPr>
            <a:endParaRPr sz="1700">
              <a:latin typeface="Cambria"/>
              <a:cs typeface="Cambria"/>
            </a:endParaRPr>
          </a:p>
          <a:p>
            <a:pPr marL="6049645">
              <a:lnSpc>
                <a:spcPct val="100000"/>
              </a:lnSpc>
            </a:pPr>
            <a:r>
              <a:rPr i="1" dirty="0">
                <a:latin typeface="Arial"/>
                <a:cs typeface="Arial"/>
              </a:rPr>
              <a:t>Rio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de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Janeiro,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spc="-20" dirty="0"/>
              <a:t>XX</a:t>
            </a:r>
            <a:r>
              <a:rPr spc="2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20" dirty="0"/>
              <a:t>XX</a:t>
            </a:r>
            <a:r>
              <a:rPr spc="25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spc="-20" dirty="0"/>
              <a:t>XXXX.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346036" y="280162"/>
            <a:ext cx="10347960" cy="7223125"/>
            <a:chOff x="346036" y="280162"/>
            <a:chExt cx="10347960" cy="7223125"/>
          </a:xfrm>
        </p:grpSpPr>
        <p:sp>
          <p:nvSpPr>
            <p:cNvPr id="9" name="object 9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46824" y="5740273"/>
              <a:ext cx="3368675" cy="0"/>
            </a:xfrm>
            <a:custGeom>
              <a:avLst/>
              <a:gdLst/>
              <a:ahLst/>
              <a:cxnLst/>
              <a:rect l="l" t="t" r="r" b="b"/>
              <a:pathLst>
                <a:path w="3368675">
                  <a:moveTo>
                    <a:pt x="0" y="0"/>
                  </a:moveTo>
                  <a:lnTo>
                    <a:pt x="3368421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62275" y="5834461"/>
              <a:ext cx="1631124" cy="166824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516759" y="2852674"/>
              <a:ext cx="5721985" cy="0"/>
            </a:xfrm>
            <a:custGeom>
              <a:avLst/>
              <a:gdLst/>
              <a:ahLst/>
              <a:cxnLst/>
              <a:rect l="l" t="t" r="r" b="b"/>
              <a:pathLst>
                <a:path w="5721984">
                  <a:moveTo>
                    <a:pt x="0" y="0"/>
                  </a:moveTo>
                  <a:lnTo>
                    <a:pt x="5721477" y="0"/>
                  </a:lnTo>
                </a:path>
              </a:pathLst>
            </a:custGeom>
            <a:ln w="19050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60755" y="5874765"/>
            <a:ext cx="3130550" cy="940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XXXXXXXXXXXX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T</a:t>
            </a:r>
            <a:r>
              <a:rPr sz="1000" dirty="0">
                <a:latin typeface="Arial MT"/>
                <a:cs typeface="Arial MT"/>
              </a:rPr>
              <a:t>écn</a:t>
            </a:r>
            <a:r>
              <a:rPr sz="1000" spc="15" dirty="0">
                <a:latin typeface="Arial MT"/>
                <a:cs typeface="Arial MT"/>
              </a:rPr>
              <a:t>i</a:t>
            </a:r>
            <a:r>
              <a:rPr sz="1000" dirty="0">
                <a:latin typeface="Arial MT"/>
                <a:cs typeface="Arial MT"/>
              </a:rPr>
              <a:t>co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</a:t>
            </a:r>
            <a:endParaRPr sz="1000">
              <a:latin typeface="Arial MT"/>
              <a:cs typeface="Arial MT"/>
            </a:endParaRPr>
          </a:p>
          <a:p>
            <a:pPr marL="12065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de</a:t>
            </a:r>
            <a:r>
              <a:rPr sz="1000" spc="-3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/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Eletrotécnica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SRTE: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XXXXXX.</a:t>
            </a:r>
            <a:r>
              <a:rPr sz="1000" spc="1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CREA-RJ: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XXXXXXXX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75068" y="5788660"/>
            <a:ext cx="2574290" cy="11690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latin typeface="Arial"/>
                <a:cs typeface="Arial"/>
              </a:rPr>
              <a:t>XXXXXXXXXX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50000"/>
              </a:lnSpc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Responsável</a:t>
            </a:r>
            <a:r>
              <a:rPr sz="1000" spc="-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Instrutor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Curso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)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Técnico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em</a:t>
            </a:r>
            <a:r>
              <a:rPr sz="1000" spc="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Segurança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do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Trabalho 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Bombeiro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5" dirty="0">
                <a:latin typeface="Arial MT"/>
                <a:cs typeface="Arial MT"/>
              </a:rPr>
              <a:t>Civil</a:t>
            </a:r>
            <a:endParaRPr sz="1000">
              <a:latin typeface="Arial MT"/>
              <a:cs typeface="Arial MT"/>
            </a:endParaRPr>
          </a:p>
          <a:p>
            <a:pPr marL="5080" algn="ctr">
              <a:lnSpc>
                <a:spcPct val="100000"/>
              </a:lnSpc>
              <a:spcBef>
                <a:spcPts val="600"/>
              </a:spcBef>
            </a:pPr>
            <a:r>
              <a:rPr sz="1000" spc="-10" dirty="0">
                <a:latin typeface="Arial MT"/>
                <a:cs typeface="Arial MT"/>
              </a:rPr>
              <a:t>SRTE:XXXXXXXX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4345" y="6285865"/>
            <a:ext cx="7415530" cy="7112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700"/>
              </a:spcBef>
            </a:pPr>
            <a:r>
              <a:rPr sz="1000" b="1" spc="-5" dirty="0">
                <a:latin typeface="Arial"/>
                <a:cs typeface="Arial"/>
              </a:rPr>
              <a:t>JB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SERVIÇOS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 </a:t>
            </a:r>
            <a:r>
              <a:rPr sz="1000" b="1" spc="-10" dirty="0">
                <a:latin typeface="Arial"/>
                <a:cs typeface="Arial"/>
              </a:rPr>
              <a:t>ASSESSORIA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CONSULTORIA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EMPRESARIAL</a:t>
            </a:r>
            <a:r>
              <a:rPr sz="1000" b="1" spc="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LTDA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ME.</a:t>
            </a:r>
            <a:r>
              <a:rPr sz="1000" b="1" spc="3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CNPJ: 25.108.808/0001-18.</a:t>
            </a:r>
            <a:endParaRPr sz="10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latin typeface="Arial"/>
                <a:cs typeface="Arial"/>
              </a:rPr>
              <a:t>ENDEREÇO: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Rua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Moncorvo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Filho,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99,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loja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–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Centro,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Rio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Janeiro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RJ.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dirty="0">
                <a:latin typeface="Arial"/>
                <a:cs typeface="Arial"/>
              </a:rPr>
              <a:t>TELEFONE: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(21)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3933-1161.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E-MAIL: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comercial@jbsegurancadotrabalho.com.br</a:t>
            </a:r>
            <a:r>
              <a:rPr sz="1000" b="1" spc="26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SITE: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3"/>
              </a:rPr>
              <a:t>www.jbsegurancadotrabalho.com.br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069" y="2005584"/>
            <a:ext cx="6214110" cy="234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Conteúdo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Programático</a:t>
            </a:r>
            <a:r>
              <a:rPr sz="1400" b="1" dirty="0">
                <a:latin typeface="Arial"/>
                <a:cs typeface="Arial"/>
              </a:rPr>
              <a:t> do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Curso: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Arial"/>
              <a:cs typeface="Arial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Introdução;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Os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riscos inerentes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à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atividade;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As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condições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meio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ambiente</a:t>
            </a:r>
            <a:r>
              <a:rPr sz="1400" spc="-5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trabalho;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spc="-5" dirty="0">
                <a:latin typeface="Arial MT"/>
                <a:cs typeface="Arial MT"/>
              </a:rPr>
              <a:t>Os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Equipamentos</a:t>
            </a:r>
            <a:r>
              <a:rPr sz="1400" spc="-6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 Proteção</a:t>
            </a:r>
            <a:r>
              <a:rPr sz="1400" dirty="0">
                <a:latin typeface="Arial MT"/>
                <a:cs typeface="Arial MT"/>
              </a:rPr>
              <a:t> Coletiva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(EPC)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existentes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 estabelecimento;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1450">
              <a:latin typeface="Arial MT"/>
              <a:cs typeface="Arial MT"/>
            </a:endParaRPr>
          </a:p>
          <a:p>
            <a:pPr marL="75565" indent="-63500">
              <a:lnSpc>
                <a:spcPct val="100000"/>
              </a:lnSpc>
              <a:buSzPct val="92857"/>
              <a:buChar char="•"/>
              <a:tabLst>
                <a:tab pos="76200" algn="l"/>
              </a:tabLst>
            </a:pPr>
            <a:r>
              <a:rPr sz="1400" dirty="0">
                <a:latin typeface="Arial MT"/>
                <a:cs typeface="Arial MT"/>
              </a:rPr>
              <a:t>O </a:t>
            </a:r>
            <a:r>
              <a:rPr sz="1400" spc="-5" dirty="0">
                <a:latin typeface="Arial MT"/>
                <a:cs typeface="Arial MT"/>
              </a:rPr>
              <a:t>uso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adequado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dos </a:t>
            </a:r>
            <a:r>
              <a:rPr sz="1400" dirty="0">
                <a:latin typeface="Arial MT"/>
                <a:cs typeface="Arial MT"/>
              </a:rPr>
              <a:t>Equipamentos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Proteção </a:t>
            </a:r>
            <a:r>
              <a:rPr sz="1400" dirty="0">
                <a:latin typeface="Arial MT"/>
                <a:cs typeface="Arial MT"/>
              </a:rPr>
              <a:t>Individual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(EPI).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6036" y="280162"/>
            <a:ext cx="1226820" cy="6824980"/>
            <a:chOff x="346036" y="280162"/>
            <a:chExt cx="1226820" cy="6824980"/>
          </a:xfrm>
        </p:grpSpPr>
        <p:sp>
          <p:nvSpPr>
            <p:cNvPr id="5" name="object 5"/>
            <p:cNvSpPr/>
            <p:nvPr/>
          </p:nvSpPr>
          <p:spPr>
            <a:xfrm>
              <a:off x="346036" y="280162"/>
              <a:ext cx="1143635" cy="1285875"/>
            </a:xfrm>
            <a:custGeom>
              <a:avLst/>
              <a:gdLst/>
              <a:ahLst/>
              <a:cxnLst/>
              <a:rect l="l" t="t" r="r" b="b"/>
              <a:pathLst>
                <a:path w="1143635" h="1285875">
                  <a:moveTo>
                    <a:pt x="1143038" y="0"/>
                  </a:moveTo>
                  <a:lnTo>
                    <a:pt x="0" y="0"/>
                  </a:lnTo>
                  <a:lnTo>
                    <a:pt x="0" y="1285875"/>
                  </a:lnTo>
                  <a:lnTo>
                    <a:pt x="1143038" y="0"/>
                  </a:lnTo>
                  <a:close/>
                </a:path>
              </a:pathLst>
            </a:custGeom>
            <a:solidFill>
              <a:srgbClr val="00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322" y="6289369"/>
              <a:ext cx="810490" cy="81540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248092" y="547878"/>
            <a:ext cx="862393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8980" marR="5080" indent="-716915">
              <a:lnSpc>
                <a:spcPct val="150200"/>
              </a:lnSpc>
              <a:spcBef>
                <a:spcPts val="100"/>
              </a:spcBef>
            </a:pP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CURSO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FORMAÇÃO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EM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0" dirty="0">
                <a:solidFill>
                  <a:srgbClr val="006600"/>
                </a:solidFill>
                <a:latin typeface="Cambria"/>
                <a:cs typeface="Cambria"/>
              </a:rPr>
              <a:t>NR-34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210" dirty="0">
                <a:solidFill>
                  <a:srgbClr val="006600"/>
                </a:solidFill>
                <a:latin typeface="Trebuchet MS"/>
                <a:cs typeface="Trebuchet MS"/>
              </a:rPr>
              <a:t>–</a:t>
            </a:r>
            <a:r>
              <a:rPr sz="1600" b="1" spc="60" dirty="0">
                <a:solidFill>
                  <a:srgbClr val="006600"/>
                </a:solidFill>
                <a:latin typeface="Trebuchet MS"/>
                <a:cs typeface="Trebuchet MS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CONDIÇÕES</a:t>
            </a:r>
            <a:r>
              <a:rPr sz="1600" b="1" spc="13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8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00" dirty="0">
                <a:solidFill>
                  <a:srgbClr val="006600"/>
                </a:solidFill>
                <a:latin typeface="Cambria"/>
                <a:cs typeface="Cambria"/>
              </a:rPr>
              <a:t>MEIO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95" dirty="0">
                <a:solidFill>
                  <a:srgbClr val="006600"/>
                </a:solidFill>
                <a:latin typeface="Cambria"/>
                <a:cs typeface="Cambria"/>
              </a:rPr>
              <a:t>AMBIENTE</a:t>
            </a:r>
            <a:r>
              <a:rPr sz="1600" b="1" spc="1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DE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5" dirty="0">
                <a:solidFill>
                  <a:srgbClr val="006600"/>
                </a:solidFill>
                <a:latin typeface="Cambria"/>
                <a:cs typeface="Cambria"/>
              </a:rPr>
              <a:t>TRABALHO </a:t>
            </a:r>
            <a:r>
              <a:rPr sz="1600" b="1" spc="-34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NA</a:t>
            </a:r>
            <a:r>
              <a:rPr sz="1600" b="1" spc="15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14" dirty="0">
                <a:solidFill>
                  <a:srgbClr val="006600"/>
                </a:solidFill>
                <a:latin typeface="Cambria"/>
                <a:cs typeface="Cambria"/>
              </a:rPr>
              <a:t>INDÚSTRIA</a:t>
            </a:r>
            <a:r>
              <a:rPr sz="1600" b="1" spc="17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70" dirty="0">
                <a:solidFill>
                  <a:srgbClr val="006600"/>
                </a:solidFill>
                <a:latin typeface="Cambria"/>
                <a:cs typeface="Cambria"/>
              </a:rPr>
              <a:t>DA 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CONSTRUÇÃO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65" dirty="0">
                <a:solidFill>
                  <a:srgbClr val="006600"/>
                </a:solidFill>
                <a:latin typeface="Cambria"/>
                <a:cs typeface="Cambria"/>
              </a:rPr>
              <a:t>E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00" dirty="0">
                <a:solidFill>
                  <a:srgbClr val="006600"/>
                </a:solidFill>
                <a:latin typeface="Cambria"/>
                <a:cs typeface="Cambria"/>
              </a:rPr>
              <a:t>REPARO</a:t>
            </a:r>
            <a:r>
              <a:rPr sz="1600" b="1" spc="19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55" dirty="0">
                <a:solidFill>
                  <a:srgbClr val="006600"/>
                </a:solidFill>
                <a:latin typeface="Cambria"/>
                <a:cs typeface="Cambria"/>
              </a:rPr>
              <a:t>NAVAL</a:t>
            </a:r>
            <a:r>
              <a:rPr sz="1600" b="1" spc="165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-20" dirty="0">
                <a:solidFill>
                  <a:srgbClr val="006600"/>
                </a:solidFill>
                <a:latin typeface="Cambria"/>
                <a:cs typeface="Cambria"/>
              </a:rPr>
              <a:t>-</a:t>
            </a:r>
            <a:r>
              <a:rPr sz="1600" b="1" spc="190" dirty="0">
                <a:solidFill>
                  <a:srgbClr val="006600"/>
                </a:solidFill>
                <a:latin typeface="Cambria"/>
                <a:cs typeface="Cambria"/>
              </a:rPr>
              <a:t> </a:t>
            </a:r>
            <a:r>
              <a:rPr sz="1600" b="1" spc="120" dirty="0">
                <a:solidFill>
                  <a:srgbClr val="006600"/>
                </a:solidFill>
                <a:latin typeface="Cambria"/>
                <a:cs typeface="Cambria"/>
              </a:rPr>
              <a:t>ADMISSIONAL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Personalizar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win7</cp:lastModifiedBy>
  <cp:revision>1</cp:revision>
  <dcterms:created xsi:type="dcterms:W3CDTF">2022-06-17T11:34:16Z</dcterms:created>
  <dcterms:modified xsi:type="dcterms:W3CDTF">2022-06-17T11:36:02Z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2022-06-17T00:00:00Z</vt:filetime>
  </property>
</Properties>
</file>