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7569200"/>
  <p:notesSz cx="10693400" cy="75692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6" y="-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6452"/>
            <a:ext cx="9089390" cy="1589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8752"/>
            <a:ext cx="7485380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66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66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40916"/>
            <a:ext cx="4651629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40916"/>
            <a:ext cx="4651629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66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204960" y="5922263"/>
            <a:ext cx="1143000" cy="1286510"/>
          </a:xfrm>
          <a:custGeom>
            <a:avLst/>
            <a:gdLst/>
            <a:ahLst/>
            <a:cxnLst/>
            <a:rect l="l" t="t" r="r" b="b"/>
            <a:pathLst>
              <a:path w="1143000" h="1286509">
                <a:moveTo>
                  <a:pt x="1143000" y="0"/>
                </a:moveTo>
                <a:lnTo>
                  <a:pt x="0" y="1286255"/>
                </a:lnTo>
                <a:lnTo>
                  <a:pt x="1143000" y="1286255"/>
                </a:lnTo>
                <a:lnTo>
                  <a:pt x="1143000" y="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204960" y="5922263"/>
            <a:ext cx="1143000" cy="1286510"/>
          </a:xfrm>
          <a:custGeom>
            <a:avLst/>
            <a:gdLst/>
            <a:ahLst/>
            <a:cxnLst/>
            <a:rect l="l" t="t" r="r" b="b"/>
            <a:pathLst>
              <a:path w="1143000" h="1286509">
                <a:moveTo>
                  <a:pt x="1143000" y="1286255"/>
                </a:moveTo>
                <a:lnTo>
                  <a:pt x="0" y="1286255"/>
                </a:lnTo>
                <a:lnTo>
                  <a:pt x="1143000" y="0"/>
                </a:lnTo>
                <a:lnTo>
                  <a:pt x="1143000" y="1286255"/>
                </a:lnTo>
                <a:close/>
              </a:path>
            </a:pathLst>
          </a:custGeom>
          <a:ln w="24384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66214" y="435355"/>
            <a:ext cx="776097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0066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6605" y="3127755"/>
            <a:ext cx="9140189" cy="1892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9356"/>
            <a:ext cx="3421888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9356"/>
            <a:ext cx="2459482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9356"/>
            <a:ext cx="2459482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6214" y="435355"/>
            <a:ext cx="77330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CERTIFICADO</a:t>
            </a:r>
            <a:r>
              <a:rPr spc="-120" dirty="0"/>
              <a:t> </a:t>
            </a:r>
            <a:r>
              <a:rPr spc="-10" dirty="0"/>
              <a:t>DE</a:t>
            </a:r>
            <a:r>
              <a:rPr spc="-85" dirty="0"/>
              <a:t> </a:t>
            </a:r>
            <a:r>
              <a:rPr spc="-5" dirty="0"/>
              <a:t>CONCLUSÃO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6605" y="3127755"/>
            <a:ext cx="9132570" cy="1556836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40"/>
              </a:spcBef>
              <a:tabLst>
                <a:tab pos="713740" algn="l"/>
                <a:tab pos="1043940" algn="l"/>
                <a:tab pos="1501140" algn="l"/>
                <a:tab pos="2725420" algn="l"/>
                <a:tab pos="3630295" algn="l"/>
                <a:tab pos="4006215" algn="l"/>
              </a:tabLst>
            </a:pPr>
            <a:r>
              <a:rPr sz="1400" spc="-10" dirty="0">
                <a:latin typeface="Arial MT"/>
                <a:cs typeface="Arial MT"/>
              </a:rPr>
              <a:t>Inscrito	</a:t>
            </a:r>
            <a:r>
              <a:rPr sz="1400" spc="-15" dirty="0">
                <a:latin typeface="Arial MT"/>
                <a:cs typeface="Arial MT"/>
              </a:rPr>
              <a:t>no	</a:t>
            </a:r>
            <a:r>
              <a:rPr sz="1400" b="1" spc="-20" dirty="0" smtClean="0">
                <a:latin typeface="Arial"/>
                <a:cs typeface="Arial"/>
              </a:rPr>
              <a:t>RG</a:t>
            </a:r>
            <a:r>
              <a:rPr lang="pt-BR" sz="1400" b="1" spc="-20" dirty="0" smtClean="0">
                <a:latin typeface="Arial"/>
                <a:cs typeface="Arial"/>
              </a:rPr>
              <a:t>: XXXXXXXXXX</a:t>
            </a:r>
            <a:r>
              <a:rPr sz="1400" b="1" spc="-15" dirty="0" smtClean="0">
                <a:latin typeface="Arial"/>
                <a:cs typeface="Arial"/>
              </a:rPr>
              <a:t>,</a:t>
            </a:r>
            <a:r>
              <a:rPr sz="1400" b="1" spc="-15" dirty="0">
                <a:latin typeface="Arial"/>
                <a:cs typeface="Arial"/>
              </a:rPr>
              <a:t>	</a:t>
            </a:r>
            <a:r>
              <a:rPr sz="1400" spc="-5" dirty="0">
                <a:latin typeface="Arial MT"/>
                <a:cs typeface="Arial MT"/>
              </a:rPr>
              <a:t>participou	</a:t>
            </a:r>
            <a:r>
              <a:rPr sz="1400" spc="-15" dirty="0" smtClean="0">
                <a:latin typeface="Arial MT"/>
                <a:cs typeface="Arial MT"/>
              </a:rPr>
              <a:t>do</a:t>
            </a:r>
            <a:r>
              <a:rPr lang="pt-BR" sz="1400" spc="-15" dirty="0">
                <a:latin typeface="Arial MT"/>
                <a:cs typeface="Arial MT"/>
              </a:rPr>
              <a:t> </a:t>
            </a:r>
            <a:r>
              <a:rPr lang="pt-BR" sz="1400" spc="-15" dirty="0" smtClean="0">
                <a:latin typeface="Arial MT"/>
                <a:cs typeface="Arial MT"/>
              </a:rPr>
              <a:t>CURSO</a:t>
            </a:r>
            <a:r>
              <a:rPr sz="1400" b="1" spc="30" dirty="0" smtClean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DE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NR-37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SEGURANÇA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E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SAÚDE</a:t>
            </a:r>
            <a:r>
              <a:rPr lang="pt-BR" sz="1400" dirty="0">
                <a:latin typeface="Arial"/>
                <a:cs typeface="Arial"/>
              </a:rPr>
              <a:t> </a:t>
            </a:r>
            <a:r>
              <a:rPr sz="1400" b="1" dirty="0" smtClean="0">
                <a:latin typeface="Arial"/>
                <a:cs typeface="Arial"/>
              </a:rPr>
              <a:t>EM</a:t>
            </a:r>
            <a:r>
              <a:rPr sz="1400" b="1" spc="-20" dirty="0" smtClean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PLATAFORMAS</a:t>
            </a:r>
            <a:r>
              <a:rPr sz="1400" b="1" spc="4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DE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dirty="0" smtClean="0">
                <a:latin typeface="Arial"/>
                <a:cs typeface="Arial"/>
              </a:rPr>
              <a:t>PETRÓLEO</a:t>
            </a:r>
            <a:r>
              <a:rPr lang="pt-BR" sz="1400" b="1" dirty="0" smtClean="0">
                <a:latin typeface="Arial"/>
                <a:cs typeface="Arial"/>
              </a:rPr>
              <a:t> ANTES DO PRIMEIRO EMBARQUE</a:t>
            </a:r>
            <a:r>
              <a:rPr sz="1400" b="1" spc="-25" dirty="0" smtClean="0">
                <a:latin typeface="Arial"/>
                <a:cs typeface="Arial"/>
              </a:rPr>
              <a:t> </a:t>
            </a:r>
            <a:r>
              <a:rPr sz="1400" spc="-20" dirty="0">
                <a:latin typeface="Arial MT"/>
                <a:cs typeface="Arial MT"/>
              </a:rPr>
              <a:t>atendendo</a:t>
            </a:r>
            <a:r>
              <a:rPr sz="1400" spc="260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ao</a:t>
            </a:r>
            <a:r>
              <a:rPr sz="1400" spc="19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item</a:t>
            </a:r>
            <a:r>
              <a:rPr sz="1400" spc="220" dirty="0">
                <a:latin typeface="Arial MT"/>
                <a:cs typeface="Arial MT"/>
              </a:rPr>
              <a:t> </a:t>
            </a:r>
            <a:r>
              <a:rPr sz="1400" spc="-25" dirty="0">
                <a:latin typeface="Arial MT"/>
                <a:cs typeface="Arial MT"/>
              </a:rPr>
              <a:t>37.8.10.2</a:t>
            </a:r>
            <a:r>
              <a:rPr sz="1400" spc="254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desta</a:t>
            </a:r>
            <a:r>
              <a:rPr sz="1400" spc="20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NR,</a:t>
            </a:r>
            <a:r>
              <a:rPr sz="1400" spc="170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em</a:t>
            </a:r>
            <a:r>
              <a:rPr sz="1400" spc="2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conformidade</a:t>
            </a:r>
            <a:r>
              <a:rPr sz="1400" spc="200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com</a:t>
            </a:r>
            <a:r>
              <a:rPr sz="1400" spc="2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</a:t>
            </a:r>
            <a:r>
              <a:rPr sz="1400" spc="200" dirty="0">
                <a:latin typeface="Arial MT"/>
                <a:cs typeface="Arial MT"/>
              </a:rPr>
              <a:t> </a:t>
            </a:r>
            <a:r>
              <a:rPr sz="1400" b="1" spc="-20" dirty="0">
                <a:latin typeface="Arial"/>
                <a:cs typeface="Arial"/>
              </a:rPr>
              <a:t>NR-37</a:t>
            </a:r>
            <a:r>
              <a:rPr sz="1400" spc="-20" dirty="0">
                <a:latin typeface="Arial MT"/>
                <a:cs typeface="Arial MT"/>
              </a:rPr>
              <a:t>, </a:t>
            </a:r>
            <a:r>
              <a:rPr sz="1400" spc="-375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no</a:t>
            </a:r>
            <a:r>
              <a:rPr sz="1400" spc="195" dirty="0">
                <a:latin typeface="Arial MT"/>
                <a:cs typeface="Arial MT"/>
              </a:rPr>
              <a:t> </a:t>
            </a:r>
            <a:r>
              <a:rPr sz="1400" dirty="0" err="1">
                <a:latin typeface="Arial MT"/>
                <a:cs typeface="Arial MT"/>
              </a:rPr>
              <a:t>dia</a:t>
            </a:r>
            <a:r>
              <a:rPr sz="1400" spc="200" dirty="0">
                <a:latin typeface="Arial MT"/>
                <a:cs typeface="Arial MT"/>
              </a:rPr>
              <a:t> </a:t>
            </a:r>
            <a:r>
              <a:rPr lang="pt-BR" sz="1400" spc="-15" dirty="0" smtClean="0">
                <a:latin typeface="Arial MT"/>
                <a:cs typeface="Arial MT"/>
              </a:rPr>
              <a:t>XX</a:t>
            </a:r>
            <a:r>
              <a:rPr sz="1400" spc="195" dirty="0" smtClean="0">
                <a:latin typeface="Arial MT"/>
                <a:cs typeface="Arial MT"/>
              </a:rPr>
              <a:t> </a:t>
            </a:r>
            <a:r>
              <a:rPr sz="1400" spc="5" dirty="0">
                <a:latin typeface="Arial MT"/>
                <a:cs typeface="Arial MT"/>
              </a:rPr>
              <a:t>de</a:t>
            </a:r>
            <a:r>
              <a:rPr sz="1400" spc="15" dirty="0">
                <a:latin typeface="Arial MT"/>
                <a:cs typeface="Arial MT"/>
              </a:rPr>
              <a:t> </a:t>
            </a:r>
            <a:r>
              <a:rPr lang="pt-BR" sz="1400" spc="-20" dirty="0" smtClean="0">
                <a:latin typeface="Arial MT"/>
                <a:cs typeface="Arial MT"/>
              </a:rPr>
              <a:t>XXXXXXX </a:t>
            </a:r>
            <a:r>
              <a:rPr sz="1400" spc="-15" dirty="0" smtClean="0">
                <a:latin typeface="Arial MT"/>
                <a:cs typeface="Arial MT"/>
              </a:rPr>
              <a:t>de</a:t>
            </a:r>
            <a:r>
              <a:rPr sz="1400" spc="15" dirty="0" smtClean="0">
                <a:latin typeface="Arial MT"/>
                <a:cs typeface="Arial MT"/>
              </a:rPr>
              <a:t> </a:t>
            </a:r>
            <a:r>
              <a:rPr lang="pt-BR" sz="1400" spc="-20" dirty="0" smtClean="0">
                <a:latin typeface="Arial MT"/>
                <a:cs typeface="Arial MT"/>
              </a:rPr>
              <a:t>XXXX </a:t>
            </a:r>
            <a:r>
              <a:rPr sz="1400" spc="-15" dirty="0" smtClean="0">
                <a:latin typeface="Arial MT"/>
                <a:cs typeface="Arial MT"/>
              </a:rPr>
              <a:t>com</a:t>
            </a:r>
            <a:r>
              <a:rPr sz="1400" spc="10" dirty="0" smtClean="0">
                <a:latin typeface="Arial MT"/>
                <a:cs typeface="Arial MT"/>
              </a:rPr>
              <a:t> </a:t>
            </a:r>
            <a:r>
              <a:rPr sz="1400" spc="-20" dirty="0">
                <a:latin typeface="Arial MT"/>
                <a:cs typeface="Arial MT"/>
              </a:rPr>
              <a:t>carga</a:t>
            </a:r>
            <a:r>
              <a:rPr sz="1400" spc="55" dirty="0">
                <a:latin typeface="Arial MT"/>
                <a:cs typeface="Arial MT"/>
              </a:rPr>
              <a:t> </a:t>
            </a:r>
            <a:r>
              <a:rPr sz="1400" spc="-20" dirty="0">
                <a:latin typeface="Arial MT"/>
                <a:cs typeface="Arial MT"/>
              </a:rPr>
              <a:t>horária</a:t>
            </a:r>
            <a:r>
              <a:rPr sz="1400" spc="35" dirty="0">
                <a:latin typeface="Arial MT"/>
                <a:cs typeface="Arial MT"/>
              </a:rPr>
              <a:t> </a:t>
            </a:r>
            <a:r>
              <a:rPr sz="1400" spc="-20" dirty="0">
                <a:latin typeface="Arial MT"/>
                <a:cs typeface="Arial MT"/>
              </a:rPr>
              <a:t>total</a:t>
            </a:r>
            <a:r>
              <a:rPr sz="1400" spc="60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de</a:t>
            </a:r>
            <a:r>
              <a:rPr sz="1400" spc="-5" dirty="0">
                <a:latin typeface="Arial MT"/>
                <a:cs typeface="Arial MT"/>
              </a:rPr>
              <a:t> </a:t>
            </a:r>
            <a:r>
              <a:rPr sz="1400" b="1" spc="-15" dirty="0">
                <a:latin typeface="Arial"/>
                <a:cs typeface="Arial"/>
              </a:rPr>
              <a:t>08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horas</a:t>
            </a:r>
            <a:r>
              <a:rPr sz="1400" b="1" spc="35" dirty="0">
                <a:latin typeface="Arial"/>
                <a:cs typeface="Arial"/>
              </a:rPr>
              <a:t> </a:t>
            </a:r>
            <a:r>
              <a:rPr sz="1400" spc="-20" dirty="0">
                <a:latin typeface="Arial MT"/>
                <a:cs typeface="Arial MT"/>
              </a:rPr>
              <a:t>obtendo</a:t>
            </a:r>
            <a:r>
              <a:rPr sz="1400" spc="3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o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spc="-20" dirty="0">
                <a:latin typeface="Arial MT"/>
                <a:cs typeface="Arial MT"/>
              </a:rPr>
              <a:t>grau</a:t>
            </a:r>
            <a:r>
              <a:rPr sz="1400" spc="35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de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20" dirty="0">
                <a:latin typeface="Arial MT"/>
                <a:cs typeface="Arial MT"/>
              </a:rPr>
              <a:t>conclusão</a:t>
            </a:r>
            <a:r>
              <a:rPr sz="1400" spc="75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ao</a:t>
            </a:r>
            <a:r>
              <a:rPr sz="1400" spc="15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final</a:t>
            </a:r>
            <a:r>
              <a:rPr sz="1400" spc="25" dirty="0">
                <a:latin typeface="Arial MT"/>
                <a:cs typeface="Arial MT"/>
              </a:rPr>
              <a:t> </a:t>
            </a:r>
            <a:r>
              <a:rPr sz="1400" spc="-25" dirty="0">
                <a:latin typeface="Arial MT"/>
                <a:cs typeface="Arial MT"/>
              </a:rPr>
              <a:t>do </a:t>
            </a:r>
            <a:r>
              <a:rPr sz="1400" spc="-20" dirty="0">
                <a:latin typeface="Arial MT"/>
                <a:cs typeface="Arial MT"/>
              </a:rPr>
              <a:t> curso.</a:t>
            </a:r>
            <a:r>
              <a:rPr sz="1400" spc="2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O</a:t>
            </a:r>
            <a:r>
              <a:rPr sz="1400" spc="-20" dirty="0">
                <a:latin typeface="Arial MT"/>
                <a:cs typeface="Arial MT"/>
              </a:rPr>
              <a:t> Curso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foi</a:t>
            </a:r>
            <a:r>
              <a:rPr sz="1400" spc="-20" dirty="0">
                <a:latin typeface="Arial MT"/>
                <a:cs typeface="Arial MT"/>
              </a:rPr>
              <a:t> realizado</a:t>
            </a:r>
            <a:r>
              <a:rPr sz="1400" spc="30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na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Rua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25" dirty="0">
                <a:latin typeface="Arial MT"/>
                <a:cs typeface="Arial MT"/>
              </a:rPr>
              <a:t>Moncorvo</a:t>
            </a:r>
            <a:r>
              <a:rPr sz="1400" spc="50" dirty="0">
                <a:latin typeface="Arial MT"/>
                <a:cs typeface="Arial MT"/>
              </a:rPr>
              <a:t> </a:t>
            </a:r>
            <a:r>
              <a:rPr sz="1400" spc="-20" dirty="0">
                <a:latin typeface="Arial MT"/>
                <a:cs typeface="Arial MT"/>
              </a:rPr>
              <a:t>Filho, </a:t>
            </a:r>
            <a:r>
              <a:rPr sz="1400" spc="-15" dirty="0">
                <a:latin typeface="Arial MT"/>
                <a:cs typeface="Arial MT"/>
              </a:rPr>
              <a:t>99</a:t>
            </a:r>
            <a:r>
              <a:rPr sz="1400" dirty="0">
                <a:latin typeface="Arial MT"/>
                <a:cs typeface="Arial MT"/>
              </a:rPr>
              <a:t> –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spc="-20" dirty="0">
                <a:latin typeface="Arial MT"/>
                <a:cs typeface="Arial MT"/>
              </a:rPr>
              <a:t>Loja</a:t>
            </a:r>
            <a:r>
              <a:rPr sz="1400" spc="1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–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20" dirty="0">
                <a:latin typeface="Arial MT"/>
                <a:cs typeface="Arial MT"/>
              </a:rPr>
              <a:t>Centro</a:t>
            </a:r>
            <a:r>
              <a:rPr sz="1400" spc="10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do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Rio</a:t>
            </a:r>
            <a:r>
              <a:rPr sz="1400" spc="-5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de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spc="-20" dirty="0">
                <a:latin typeface="Arial MT"/>
                <a:cs typeface="Arial MT"/>
              </a:rPr>
              <a:t>Janeiro.</a:t>
            </a:r>
            <a:endParaRPr sz="14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500" dirty="0">
              <a:latin typeface="Arial MT"/>
              <a:cs typeface="Arial MT"/>
            </a:endParaRPr>
          </a:p>
          <a:p>
            <a:pPr marL="5866130">
              <a:lnSpc>
                <a:spcPct val="100000"/>
              </a:lnSpc>
              <a:spcBef>
                <a:spcPts val="990"/>
              </a:spcBef>
            </a:pPr>
            <a:r>
              <a:rPr sz="1400" i="1" dirty="0">
                <a:latin typeface="Arial"/>
                <a:cs typeface="Arial"/>
              </a:rPr>
              <a:t>Rio</a:t>
            </a:r>
            <a:r>
              <a:rPr sz="1400" i="1" spc="-30" dirty="0">
                <a:latin typeface="Arial"/>
                <a:cs typeface="Arial"/>
              </a:rPr>
              <a:t> </a:t>
            </a:r>
            <a:r>
              <a:rPr sz="1400" i="1" spc="-15" dirty="0">
                <a:latin typeface="Arial"/>
                <a:cs typeface="Arial"/>
              </a:rPr>
              <a:t>de</a:t>
            </a:r>
            <a:r>
              <a:rPr sz="1400" i="1" spc="-30" dirty="0">
                <a:latin typeface="Arial"/>
                <a:cs typeface="Arial"/>
              </a:rPr>
              <a:t> </a:t>
            </a:r>
            <a:r>
              <a:rPr sz="1400" i="1" spc="-20" dirty="0">
                <a:latin typeface="Arial"/>
                <a:cs typeface="Arial"/>
              </a:rPr>
              <a:t>Janeiro,</a:t>
            </a:r>
            <a:r>
              <a:rPr sz="1400" i="1" spc="60" dirty="0">
                <a:latin typeface="Arial"/>
                <a:cs typeface="Arial"/>
              </a:rPr>
              <a:t> </a:t>
            </a:r>
            <a:r>
              <a:rPr sz="1400" i="1" spc="-15" dirty="0">
                <a:latin typeface="Arial"/>
                <a:cs typeface="Arial"/>
              </a:rPr>
              <a:t>15</a:t>
            </a:r>
            <a:r>
              <a:rPr sz="1400" i="1" spc="-10" dirty="0">
                <a:latin typeface="Arial"/>
                <a:cs typeface="Arial"/>
              </a:rPr>
              <a:t> </a:t>
            </a:r>
            <a:r>
              <a:rPr sz="1400" i="1" spc="-15" dirty="0">
                <a:latin typeface="Arial"/>
                <a:cs typeface="Arial"/>
              </a:rPr>
              <a:t>de</a:t>
            </a:r>
            <a:r>
              <a:rPr sz="1400" i="1" spc="-10" dirty="0">
                <a:latin typeface="Arial"/>
                <a:cs typeface="Arial"/>
              </a:rPr>
              <a:t> </a:t>
            </a:r>
            <a:r>
              <a:rPr sz="1400" i="1" spc="-30" dirty="0">
                <a:latin typeface="Arial"/>
                <a:cs typeface="Arial"/>
              </a:rPr>
              <a:t>Dezembro</a:t>
            </a:r>
            <a:r>
              <a:rPr sz="1400" i="1" spc="114" dirty="0">
                <a:latin typeface="Arial"/>
                <a:cs typeface="Arial"/>
              </a:rPr>
              <a:t> </a:t>
            </a:r>
            <a:r>
              <a:rPr sz="1400" i="1" spc="-15" dirty="0">
                <a:latin typeface="Arial"/>
                <a:cs typeface="Arial"/>
              </a:rPr>
              <a:t>de</a:t>
            </a:r>
            <a:r>
              <a:rPr sz="1400" i="1" spc="-10" dirty="0">
                <a:latin typeface="Arial"/>
                <a:cs typeface="Arial"/>
              </a:rPr>
              <a:t> </a:t>
            </a:r>
            <a:r>
              <a:rPr sz="1400" i="1" spc="-25" dirty="0">
                <a:latin typeface="Arial"/>
                <a:cs typeface="Arial"/>
              </a:rPr>
              <a:t>2021.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94092" y="5521455"/>
            <a:ext cx="2179955" cy="89725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lang="pt-BR" sz="1000" b="1" spc="-5" dirty="0" smtClean="0">
                <a:latin typeface="Arial"/>
                <a:cs typeface="Arial"/>
              </a:rPr>
              <a:t>XXXXXXXXXXXXXXXXXX</a:t>
            </a:r>
            <a:endParaRPr sz="1000" dirty="0">
              <a:latin typeface="Arial"/>
              <a:cs typeface="Arial"/>
            </a:endParaRPr>
          </a:p>
          <a:p>
            <a:pPr marL="21590" algn="ctr">
              <a:lnSpc>
                <a:spcPct val="100000"/>
              </a:lnSpc>
              <a:spcBef>
                <a:spcPts val="380"/>
              </a:spcBef>
            </a:pPr>
            <a:r>
              <a:rPr sz="1000" spc="5" dirty="0">
                <a:latin typeface="Arial MT"/>
                <a:cs typeface="Arial MT"/>
              </a:rPr>
              <a:t>(</a:t>
            </a:r>
            <a:r>
              <a:rPr sz="1000" dirty="0">
                <a:latin typeface="Arial MT"/>
                <a:cs typeface="Arial MT"/>
              </a:rPr>
              <a:t>I</a:t>
            </a:r>
            <a:r>
              <a:rPr sz="1000" spc="5" dirty="0">
                <a:latin typeface="Arial MT"/>
                <a:cs typeface="Arial MT"/>
              </a:rPr>
              <a:t>n</a:t>
            </a:r>
            <a:r>
              <a:rPr sz="1000" dirty="0">
                <a:latin typeface="Arial MT"/>
                <a:cs typeface="Arial MT"/>
              </a:rPr>
              <a:t>st</a:t>
            </a:r>
            <a:r>
              <a:rPr sz="1000" spc="5" dirty="0">
                <a:latin typeface="Arial MT"/>
                <a:cs typeface="Arial MT"/>
              </a:rPr>
              <a:t>r</a:t>
            </a:r>
            <a:r>
              <a:rPr sz="1000" spc="-5" dirty="0">
                <a:latin typeface="Arial MT"/>
                <a:cs typeface="Arial MT"/>
              </a:rPr>
              <a:t>u</a:t>
            </a:r>
            <a:r>
              <a:rPr sz="1000" spc="-20" dirty="0">
                <a:latin typeface="Arial MT"/>
                <a:cs typeface="Arial MT"/>
              </a:rPr>
              <a:t>t</a:t>
            </a:r>
            <a:r>
              <a:rPr sz="1000" spc="-5" dirty="0">
                <a:latin typeface="Arial MT"/>
                <a:cs typeface="Arial MT"/>
              </a:rPr>
              <a:t>o</a:t>
            </a:r>
            <a:r>
              <a:rPr sz="1000" dirty="0">
                <a:latin typeface="Arial MT"/>
                <a:cs typeface="Arial MT"/>
              </a:rPr>
              <a:t>r</a:t>
            </a:r>
            <a:r>
              <a:rPr sz="1000" spc="-9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do</a:t>
            </a:r>
            <a:r>
              <a:rPr sz="1000" spc="-5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Cu</a:t>
            </a:r>
            <a:r>
              <a:rPr sz="1000" dirty="0">
                <a:latin typeface="Arial MT"/>
                <a:cs typeface="Arial MT"/>
              </a:rPr>
              <a:t>r</a:t>
            </a:r>
            <a:r>
              <a:rPr sz="1000" spc="-5" dirty="0">
                <a:latin typeface="Arial MT"/>
                <a:cs typeface="Arial MT"/>
              </a:rPr>
              <a:t>so</a:t>
            </a:r>
            <a:r>
              <a:rPr sz="1000" spc="-3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)</a:t>
            </a:r>
          </a:p>
          <a:p>
            <a:pPr marL="20955" algn="ctr">
              <a:lnSpc>
                <a:spcPct val="100000"/>
              </a:lnSpc>
              <a:spcBef>
                <a:spcPts val="700"/>
              </a:spcBef>
            </a:pPr>
            <a:r>
              <a:rPr sz="1000" dirty="0">
                <a:latin typeface="Arial MT"/>
                <a:cs typeface="Arial MT"/>
              </a:rPr>
              <a:t>Técnico</a:t>
            </a:r>
            <a:r>
              <a:rPr sz="1000" spc="-6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em</a:t>
            </a:r>
            <a:r>
              <a:rPr sz="1000" spc="-5" dirty="0">
                <a:latin typeface="Arial MT"/>
                <a:cs typeface="Arial MT"/>
              </a:rPr>
              <a:t> Segurança</a:t>
            </a:r>
            <a:r>
              <a:rPr sz="1000" spc="-10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do</a:t>
            </a:r>
            <a:r>
              <a:rPr sz="1000" spc="-3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Trabalho</a:t>
            </a:r>
          </a:p>
          <a:p>
            <a:pPr marL="24765" algn="ctr">
              <a:lnSpc>
                <a:spcPct val="100000"/>
              </a:lnSpc>
              <a:spcBef>
                <a:spcPts val="600"/>
              </a:spcBef>
            </a:pPr>
            <a:r>
              <a:rPr sz="1000" spc="-5" dirty="0">
                <a:latin typeface="Arial MT"/>
                <a:cs typeface="Arial MT"/>
              </a:rPr>
              <a:t>SRTE:</a:t>
            </a:r>
            <a:r>
              <a:rPr sz="1000" spc="-60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00026167/RJ</a:t>
            </a:r>
            <a:endParaRPr sz="1000" dirty="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8995" y="297179"/>
            <a:ext cx="10000615" cy="6918959"/>
          </a:xfrm>
          <a:custGeom>
            <a:avLst/>
            <a:gdLst/>
            <a:ahLst/>
            <a:cxnLst/>
            <a:rect l="l" t="t" r="r" b="b"/>
            <a:pathLst>
              <a:path w="10000615" h="6918959">
                <a:moveTo>
                  <a:pt x="0" y="6918959"/>
                </a:moveTo>
                <a:lnTo>
                  <a:pt x="10000488" y="6918959"/>
                </a:lnTo>
                <a:lnTo>
                  <a:pt x="10000488" y="0"/>
                </a:lnTo>
                <a:lnTo>
                  <a:pt x="0" y="0"/>
                </a:lnTo>
                <a:lnTo>
                  <a:pt x="0" y="6918959"/>
                </a:lnTo>
                <a:close/>
              </a:path>
            </a:pathLst>
          </a:custGeom>
          <a:ln w="27432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47737" y="1413192"/>
            <a:ext cx="895477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5760" algn="l"/>
              </a:tabLst>
            </a:pPr>
            <a:r>
              <a:rPr sz="1400" dirty="0">
                <a:latin typeface="Arial MT"/>
                <a:cs typeface="Arial MT"/>
              </a:rPr>
              <a:t>A	</a:t>
            </a:r>
            <a:r>
              <a:rPr sz="1400" spc="-5" dirty="0">
                <a:latin typeface="Arial MT"/>
                <a:cs typeface="Arial MT"/>
              </a:rPr>
              <a:t>JB</a:t>
            </a:r>
            <a:r>
              <a:rPr sz="1400" spc="58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SERVIÇOS</a:t>
            </a:r>
            <a:r>
              <a:rPr sz="1400" spc="55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DE</a:t>
            </a:r>
            <a:r>
              <a:rPr sz="1400" spc="5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ASSESSORIA</a:t>
            </a:r>
            <a:r>
              <a:rPr sz="1400" spc="41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E</a:t>
            </a:r>
            <a:r>
              <a:rPr sz="1400" spc="605" dirty="0">
                <a:latin typeface="Arial MT"/>
                <a:cs typeface="Arial MT"/>
              </a:rPr>
              <a:t> </a:t>
            </a:r>
            <a:r>
              <a:rPr sz="1400" spc="-30" dirty="0">
                <a:latin typeface="Arial MT"/>
                <a:cs typeface="Arial MT"/>
              </a:rPr>
              <a:t>CONSULTORIA</a:t>
            </a:r>
            <a:r>
              <a:rPr sz="1400" spc="44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EMPRESARIAL</a:t>
            </a:r>
            <a:r>
              <a:rPr sz="1400" spc="495" dirty="0">
                <a:latin typeface="Arial MT"/>
                <a:cs typeface="Arial MT"/>
              </a:rPr>
              <a:t> </a:t>
            </a:r>
            <a:r>
              <a:rPr sz="1400" spc="-55" dirty="0">
                <a:latin typeface="Arial MT"/>
                <a:cs typeface="Arial MT"/>
              </a:rPr>
              <a:t>LTDA</a:t>
            </a:r>
            <a:r>
              <a:rPr sz="1400" spc="40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–</a:t>
            </a:r>
            <a:r>
              <a:rPr sz="1400" spc="575" dirty="0">
                <a:latin typeface="Arial MT"/>
                <a:cs typeface="Arial MT"/>
              </a:rPr>
              <a:t> </a:t>
            </a:r>
            <a:r>
              <a:rPr sz="1400" spc="-25" dirty="0">
                <a:latin typeface="Arial MT"/>
                <a:cs typeface="Arial MT"/>
              </a:rPr>
              <a:t>ME,</a:t>
            </a:r>
            <a:r>
              <a:rPr sz="1400" spc="6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inscrita</a:t>
            </a:r>
            <a:r>
              <a:rPr sz="1400" spc="525" dirty="0">
                <a:latin typeface="Arial MT"/>
                <a:cs typeface="Arial MT"/>
              </a:rPr>
              <a:t> </a:t>
            </a:r>
            <a:r>
              <a:rPr sz="1400" spc="10" dirty="0">
                <a:latin typeface="Arial MT"/>
                <a:cs typeface="Arial MT"/>
              </a:rPr>
              <a:t>no</a:t>
            </a:r>
            <a:r>
              <a:rPr sz="1400" spc="-5" dirty="0">
                <a:latin typeface="Arial MT"/>
                <a:cs typeface="Arial MT"/>
              </a:rPr>
              <a:t> CNPJ:</a:t>
            </a:r>
            <a:endParaRPr sz="14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tabLst>
                <a:tab pos="8310245" algn="l"/>
              </a:tabLst>
            </a:pPr>
            <a:r>
              <a:rPr sz="1400" spc="-25" dirty="0">
                <a:latin typeface="Arial MT"/>
                <a:cs typeface="Arial MT"/>
              </a:rPr>
              <a:t>25.108.808/0001-18</a:t>
            </a:r>
            <a:r>
              <a:rPr sz="1400" spc="15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tendo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sua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sede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na</a:t>
            </a:r>
            <a:r>
              <a:rPr sz="1400" spc="25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Rua</a:t>
            </a:r>
            <a:r>
              <a:rPr sz="1400" spc="25" dirty="0">
                <a:latin typeface="Arial MT"/>
                <a:cs typeface="Arial MT"/>
              </a:rPr>
              <a:t> </a:t>
            </a:r>
            <a:r>
              <a:rPr sz="1400" spc="-25" dirty="0">
                <a:latin typeface="Arial MT"/>
                <a:cs typeface="Arial MT"/>
              </a:rPr>
              <a:t>Moncorvo</a:t>
            </a:r>
            <a:r>
              <a:rPr sz="1400" spc="110" dirty="0">
                <a:latin typeface="Arial MT"/>
                <a:cs typeface="Arial MT"/>
              </a:rPr>
              <a:t> </a:t>
            </a:r>
            <a:r>
              <a:rPr sz="1400" spc="-20" dirty="0">
                <a:latin typeface="Arial MT"/>
                <a:cs typeface="Arial MT"/>
              </a:rPr>
              <a:t>Filho,</a:t>
            </a:r>
            <a:r>
              <a:rPr sz="1400" spc="55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99 </a:t>
            </a:r>
            <a:r>
              <a:rPr sz="1400" spc="-20" dirty="0">
                <a:latin typeface="Arial MT"/>
                <a:cs typeface="Arial MT"/>
              </a:rPr>
              <a:t>loja,</a:t>
            </a:r>
            <a:r>
              <a:rPr sz="1400" spc="60" dirty="0">
                <a:latin typeface="Arial MT"/>
                <a:cs typeface="Arial MT"/>
              </a:rPr>
              <a:t> </a:t>
            </a:r>
            <a:r>
              <a:rPr sz="1400" spc="-20" dirty="0">
                <a:latin typeface="Arial MT"/>
                <a:cs typeface="Arial MT"/>
              </a:rPr>
              <a:t>Centro</a:t>
            </a:r>
            <a:r>
              <a:rPr sz="1400" spc="90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do</a:t>
            </a:r>
            <a:r>
              <a:rPr sz="1400" spc="2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Rio</a:t>
            </a:r>
            <a:r>
              <a:rPr sz="1400" spc="-40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de</a:t>
            </a:r>
            <a:r>
              <a:rPr sz="1400" spc="25" dirty="0">
                <a:latin typeface="Arial MT"/>
                <a:cs typeface="Arial MT"/>
              </a:rPr>
              <a:t> </a:t>
            </a:r>
            <a:r>
              <a:rPr sz="1400" spc="-20" dirty="0">
                <a:latin typeface="Arial MT"/>
                <a:cs typeface="Arial MT"/>
              </a:rPr>
              <a:t>Janeiro</a:t>
            </a:r>
            <a:r>
              <a:rPr sz="1400" spc="25" dirty="0">
                <a:latin typeface="Arial MT"/>
                <a:cs typeface="Arial MT"/>
              </a:rPr>
              <a:t> </a:t>
            </a:r>
            <a:r>
              <a:rPr sz="1400" spc="-20" dirty="0">
                <a:latin typeface="Arial MT"/>
                <a:cs typeface="Arial MT"/>
              </a:rPr>
              <a:t>certifica	</a:t>
            </a:r>
            <a:r>
              <a:rPr sz="1400" spc="-25" dirty="0">
                <a:latin typeface="Arial MT"/>
                <a:cs typeface="Arial MT"/>
              </a:rPr>
              <a:t>que:</a:t>
            </a:r>
            <a:endParaRPr sz="1400" dirty="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68718" y="2378036"/>
            <a:ext cx="4547443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200" b="1" spc="-95" dirty="0" smtClean="0">
                <a:latin typeface="Times New Roman"/>
                <a:cs typeface="Times New Roman"/>
              </a:rPr>
              <a:t>XXXXXXXXXXXXXXXXXXXXXXX</a:t>
            </a:r>
            <a:endParaRPr sz="2200" dirty="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148012" y="2336800"/>
            <a:ext cx="7228522" cy="3227818"/>
            <a:chOff x="2938208" y="2782836"/>
            <a:chExt cx="7228523" cy="3227818"/>
          </a:xfrm>
        </p:grpSpPr>
        <p:sp>
          <p:nvSpPr>
            <p:cNvPr id="11" name="object 11"/>
            <p:cNvSpPr/>
            <p:nvPr/>
          </p:nvSpPr>
          <p:spPr>
            <a:xfrm>
              <a:off x="6745986" y="6010654"/>
              <a:ext cx="3420745" cy="0"/>
            </a:xfrm>
            <a:custGeom>
              <a:avLst/>
              <a:gdLst/>
              <a:ahLst/>
              <a:cxnLst/>
              <a:rect l="l" t="t" r="r" b="b"/>
              <a:pathLst>
                <a:path w="3420745">
                  <a:moveTo>
                    <a:pt x="0" y="0"/>
                  </a:moveTo>
                  <a:lnTo>
                    <a:pt x="3420618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938208" y="2782836"/>
              <a:ext cx="4554220" cy="0"/>
            </a:xfrm>
            <a:custGeom>
              <a:avLst/>
              <a:gdLst/>
              <a:ahLst/>
              <a:cxnLst/>
              <a:rect l="l" t="t" r="r" b="b"/>
              <a:pathLst>
                <a:path w="4554220">
                  <a:moveTo>
                    <a:pt x="0" y="0"/>
                  </a:moveTo>
                  <a:lnTo>
                    <a:pt x="455422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32504" y="5564618"/>
            <a:ext cx="4680038" cy="8951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pt-BR" sz="1400" spc="-5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1000" spc="-5" dirty="0" smtClean="0">
                <a:latin typeface="Arial"/>
                <a:cs typeface="Arial"/>
              </a:rPr>
              <a:t>XXXXXXXXXXXXXXXXXXXXXXXXXXXXX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 err="1" smtClean="0">
                <a:latin typeface="Arial"/>
                <a:cs typeface="Arial"/>
              </a:rPr>
              <a:t>Responsável</a:t>
            </a:r>
            <a:r>
              <a:rPr sz="1000" spc="-50" dirty="0" smtClean="0">
                <a:latin typeface="Arial"/>
                <a:cs typeface="Arial"/>
              </a:rPr>
              <a:t> </a:t>
            </a:r>
            <a:r>
              <a:rPr sz="1000" dirty="0" err="1" smtClean="0">
                <a:latin typeface="Arial"/>
                <a:cs typeface="Arial"/>
              </a:rPr>
              <a:t>Técnico</a:t>
            </a:r>
            <a:r>
              <a:rPr sz="1000" spc="-60" dirty="0" smtClean="0">
                <a:latin typeface="Arial"/>
                <a:cs typeface="Arial"/>
              </a:rPr>
              <a:t> </a:t>
            </a:r>
            <a:r>
              <a:rPr sz="1000" dirty="0" smtClean="0">
                <a:latin typeface="Arial"/>
                <a:cs typeface="Arial"/>
              </a:rPr>
              <a:t>do</a:t>
            </a:r>
            <a:r>
              <a:rPr sz="1000" spc="-30" dirty="0" smtClean="0">
                <a:latin typeface="Arial"/>
                <a:cs typeface="Arial"/>
              </a:rPr>
              <a:t> </a:t>
            </a:r>
            <a:r>
              <a:rPr sz="1000" dirty="0" err="1" smtClean="0">
                <a:latin typeface="Arial"/>
                <a:cs typeface="Arial"/>
              </a:rPr>
              <a:t>Curso</a:t>
            </a:r>
            <a:r>
              <a:rPr sz="1000" dirty="0" smtClean="0">
                <a:latin typeface="Arial"/>
                <a:cs typeface="Arial"/>
              </a:rPr>
              <a:t>:</a:t>
            </a:r>
            <a:r>
              <a:rPr lang="pt-BR" sz="1000" dirty="0" smtClean="0">
                <a:latin typeface="Arial"/>
                <a:cs typeface="Arial"/>
              </a:rPr>
              <a:t>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1000" dirty="0" smtClean="0">
                <a:latin typeface="Arial"/>
                <a:cs typeface="Arial"/>
              </a:rPr>
              <a:t>Engenheiro de Segurança do Trabalho.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1000" dirty="0" smtClean="0">
                <a:latin typeface="Arial"/>
                <a:cs typeface="Arial"/>
              </a:rPr>
              <a:t>CREA:XXXXXXXXXXXXX</a:t>
            </a:r>
            <a:endParaRPr sz="1000" dirty="0">
              <a:latin typeface="Arial"/>
              <a:cs typeface="Arial"/>
            </a:endParaRPr>
          </a:p>
        </p:txBody>
      </p:sp>
      <p:pic>
        <p:nvPicPr>
          <p:cNvPr id="15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46636" y="4939862"/>
            <a:ext cx="1338549" cy="1602408"/>
          </a:xfrm>
          <a:prstGeom prst="rect">
            <a:avLst/>
          </a:prstGeom>
        </p:spPr>
      </p:pic>
      <p:sp>
        <p:nvSpPr>
          <p:cNvPr id="18" name="object 11"/>
          <p:cNvSpPr/>
          <p:nvPr/>
        </p:nvSpPr>
        <p:spPr>
          <a:xfrm>
            <a:off x="570753" y="5747045"/>
            <a:ext cx="3420745" cy="0"/>
          </a:xfrm>
          <a:custGeom>
            <a:avLst/>
            <a:gdLst/>
            <a:ahLst/>
            <a:cxnLst/>
            <a:rect l="l" t="t" r="r" b="b"/>
            <a:pathLst>
              <a:path w="3420745">
                <a:moveTo>
                  <a:pt x="0" y="0"/>
                </a:moveTo>
                <a:lnTo>
                  <a:pt x="342061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6740" y="6137274"/>
            <a:ext cx="96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 MT"/>
                <a:cs typeface="Arial MT"/>
              </a:rPr>
              <a:t>1</a:t>
            </a:r>
            <a:endParaRPr sz="1000">
              <a:latin typeface="Arial MT"/>
              <a:cs typeface="Arial M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35279" y="280415"/>
            <a:ext cx="10357485" cy="7241540"/>
            <a:chOff x="335279" y="280415"/>
            <a:chExt cx="10357485" cy="7241540"/>
          </a:xfrm>
        </p:grpSpPr>
        <p:sp>
          <p:nvSpPr>
            <p:cNvPr id="4" name="object 4"/>
            <p:cNvSpPr/>
            <p:nvPr/>
          </p:nvSpPr>
          <p:spPr>
            <a:xfrm>
              <a:off x="348995" y="297179"/>
              <a:ext cx="10000615" cy="6918959"/>
            </a:xfrm>
            <a:custGeom>
              <a:avLst/>
              <a:gdLst/>
              <a:ahLst/>
              <a:cxnLst/>
              <a:rect l="l" t="t" r="r" b="b"/>
              <a:pathLst>
                <a:path w="10000615" h="6918959">
                  <a:moveTo>
                    <a:pt x="0" y="6918959"/>
                  </a:moveTo>
                  <a:lnTo>
                    <a:pt x="10000488" y="6918959"/>
                  </a:lnTo>
                  <a:lnTo>
                    <a:pt x="10000488" y="0"/>
                  </a:lnTo>
                  <a:lnTo>
                    <a:pt x="0" y="0"/>
                  </a:lnTo>
                  <a:lnTo>
                    <a:pt x="0" y="6918959"/>
                  </a:lnTo>
                  <a:close/>
                </a:path>
              </a:pathLst>
            </a:custGeom>
            <a:ln w="27432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47471" y="280415"/>
              <a:ext cx="1143000" cy="1286510"/>
            </a:xfrm>
            <a:custGeom>
              <a:avLst/>
              <a:gdLst/>
              <a:ahLst/>
              <a:cxnLst/>
              <a:rect l="l" t="t" r="r" b="b"/>
              <a:pathLst>
                <a:path w="1143000" h="1286510">
                  <a:moveTo>
                    <a:pt x="1143000" y="0"/>
                  </a:moveTo>
                  <a:lnTo>
                    <a:pt x="0" y="0"/>
                  </a:lnTo>
                  <a:lnTo>
                    <a:pt x="0" y="1286255"/>
                  </a:lnTo>
                  <a:lnTo>
                    <a:pt x="1143000" y="0"/>
                  </a:lnTo>
                  <a:close/>
                </a:path>
              </a:pathLst>
            </a:custGeom>
            <a:solidFill>
              <a:srgbClr val="00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95994" y="5853433"/>
              <a:ext cx="1596263" cy="1668272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447675" y="459472"/>
            <a:ext cx="9681210" cy="5480050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R="9525" algn="ctr">
              <a:lnSpc>
                <a:spcPct val="100000"/>
              </a:lnSpc>
              <a:spcBef>
                <a:spcPts val="875"/>
              </a:spcBef>
            </a:pPr>
            <a:r>
              <a:rPr sz="1200" b="1" spc="-5" dirty="0">
                <a:latin typeface="Arial"/>
                <a:cs typeface="Arial"/>
              </a:rPr>
              <a:t>CURSO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ADMISSIONAL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DE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NR-37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SEGURANÇA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SAÚDE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EM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PLATAFORMAS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DE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PETRÓLEO</a:t>
            </a:r>
            <a:endParaRPr sz="1200" dirty="0">
              <a:latin typeface="Arial"/>
              <a:cs typeface="Arial"/>
            </a:endParaRPr>
          </a:p>
          <a:p>
            <a:pPr marL="934719">
              <a:lnSpc>
                <a:spcPct val="100000"/>
              </a:lnSpc>
              <a:spcBef>
                <a:spcPts val="900"/>
              </a:spcBef>
            </a:pPr>
            <a:r>
              <a:rPr sz="1400" b="1" spc="-20" dirty="0">
                <a:solidFill>
                  <a:srgbClr val="006600"/>
                </a:solidFill>
                <a:latin typeface="Arial"/>
                <a:cs typeface="Arial"/>
              </a:rPr>
              <a:t>Carga</a:t>
            </a:r>
            <a:r>
              <a:rPr sz="1400" b="1" spc="430" dirty="0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006600"/>
                </a:solidFill>
                <a:latin typeface="Arial"/>
                <a:cs typeface="Arial"/>
              </a:rPr>
              <a:t>horária</a:t>
            </a:r>
            <a:r>
              <a:rPr sz="1400" b="1" spc="100" dirty="0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006600"/>
                </a:solidFill>
                <a:latin typeface="Arial"/>
                <a:cs typeface="Arial"/>
              </a:rPr>
              <a:t>total:</a:t>
            </a:r>
            <a:r>
              <a:rPr sz="1400" b="1" spc="55" dirty="0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006600"/>
                </a:solidFill>
                <a:latin typeface="Arial MT"/>
                <a:cs typeface="Arial MT"/>
              </a:rPr>
              <a:t>08</a:t>
            </a:r>
            <a:r>
              <a:rPr sz="1400" dirty="0">
                <a:solidFill>
                  <a:srgbClr val="006600"/>
                </a:solidFill>
                <a:latin typeface="Arial MT"/>
                <a:cs typeface="Arial MT"/>
              </a:rPr>
              <a:t> </a:t>
            </a:r>
            <a:r>
              <a:rPr sz="1400" spc="-20" dirty="0">
                <a:solidFill>
                  <a:srgbClr val="006600"/>
                </a:solidFill>
                <a:latin typeface="Arial MT"/>
                <a:cs typeface="Arial MT"/>
              </a:rPr>
              <a:t>horas</a:t>
            </a:r>
            <a:r>
              <a:rPr sz="1400" b="1" spc="-20" dirty="0">
                <a:solidFill>
                  <a:srgbClr val="006600"/>
                </a:solidFill>
                <a:latin typeface="Arial"/>
                <a:cs typeface="Arial"/>
              </a:rPr>
              <a:t>.</a:t>
            </a:r>
            <a:r>
              <a:rPr sz="1400" b="1" spc="500" dirty="0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006600"/>
                </a:solidFill>
                <a:latin typeface="Arial"/>
                <a:cs typeface="Arial"/>
              </a:rPr>
              <a:t>Data</a:t>
            </a:r>
            <a:r>
              <a:rPr sz="1400" b="1" spc="25" dirty="0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006600"/>
                </a:solidFill>
                <a:latin typeface="Arial"/>
                <a:cs typeface="Arial"/>
              </a:rPr>
              <a:t>da</a:t>
            </a:r>
            <a:r>
              <a:rPr sz="1400" b="1" dirty="0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006600"/>
                </a:solidFill>
                <a:latin typeface="Arial"/>
                <a:cs typeface="Arial"/>
              </a:rPr>
              <a:t>Expedição:</a:t>
            </a:r>
            <a:r>
              <a:rPr sz="1400" b="1" spc="75" dirty="0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lang="pt-BR" sz="1400" spc="-25" dirty="0" smtClean="0">
                <a:solidFill>
                  <a:srgbClr val="006600"/>
                </a:solidFill>
                <a:latin typeface="Arial MT"/>
                <a:cs typeface="Arial"/>
              </a:rPr>
              <a:t>XX</a:t>
            </a:r>
            <a:r>
              <a:rPr sz="1400" spc="-25" dirty="0" smtClean="0">
                <a:solidFill>
                  <a:srgbClr val="006600"/>
                </a:solidFill>
                <a:latin typeface="Arial MT"/>
                <a:cs typeface="Arial MT"/>
              </a:rPr>
              <a:t>/</a:t>
            </a:r>
            <a:r>
              <a:rPr lang="pt-BR" sz="1400" spc="-25" dirty="0" smtClean="0">
                <a:solidFill>
                  <a:srgbClr val="006600"/>
                </a:solidFill>
                <a:latin typeface="Arial MT"/>
                <a:cs typeface="Arial MT"/>
              </a:rPr>
              <a:t>XX</a:t>
            </a:r>
            <a:r>
              <a:rPr sz="1400" spc="-25" dirty="0" smtClean="0">
                <a:solidFill>
                  <a:srgbClr val="006600"/>
                </a:solidFill>
                <a:latin typeface="Arial MT"/>
                <a:cs typeface="Arial MT"/>
              </a:rPr>
              <a:t>/</a:t>
            </a:r>
            <a:r>
              <a:rPr lang="pt-BR" sz="1400" spc="-25" dirty="0" smtClean="0">
                <a:solidFill>
                  <a:srgbClr val="006600"/>
                </a:solidFill>
                <a:latin typeface="Arial MT"/>
                <a:cs typeface="Arial MT"/>
              </a:rPr>
              <a:t>XXXX</a:t>
            </a:r>
            <a:r>
              <a:rPr sz="1400" b="1" spc="-25" dirty="0" smtClean="0">
                <a:solidFill>
                  <a:srgbClr val="006600"/>
                </a:solidFill>
                <a:latin typeface="Arial"/>
                <a:cs typeface="Arial"/>
              </a:rPr>
              <a:t>.</a:t>
            </a:r>
            <a:r>
              <a:rPr sz="1400" b="1" spc="10" dirty="0" smtClean="0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sz="1400" b="1" spc="55" dirty="0">
                <a:solidFill>
                  <a:srgbClr val="006600"/>
                </a:solidFill>
                <a:latin typeface="Arial"/>
                <a:cs typeface="Arial"/>
              </a:rPr>
              <a:t>Data</a:t>
            </a:r>
            <a:r>
              <a:rPr sz="1400" b="1" spc="114" dirty="0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sz="1400" b="1" spc="35" dirty="0">
                <a:solidFill>
                  <a:srgbClr val="006600"/>
                </a:solidFill>
                <a:latin typeface="Arial"/>
                <a:cs typeface="Arial"/>
              </a:rPr>
              <a:t>de</a:t>
            </a:r>
            <a:r>
              <a:rPr sz="1400" b="1" spc="150" dirty="0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sz="1400" b="1" spc="-30" dirty="0">
                <a:solidFill>
                  <a:srgbClr val="006600"/>
                </a:solidFill>
                <a:latin typeface="Arial"/>
                <a:cs typeface="Arial"/>
              </a:rPr>
              <a:t>Validade:</a:t>
            </a:r>
            <a:r>
              <a:rPr sz="1400" b="1" spc="15" dirty="0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lang="pt-BR" sz="1400" spc="-25" dirty="0" smtClean="0">
                <a:solidFill>
                  <a:srgbClr val="006600"/>
                </a:solidFill>
                <a:latin typeface="Arial MT"/>
                <a:cs typeface="Arial"/>
              </a:rPr>
              <a:t>XX</a:t>
            </a:r>
            <a:r>
              <a:rPr sz="1400" spc="-25" dirty="0" smtClean="0">
                <a:solidFill>
                  <a:srgbClr val="006600"/>
                </a:solidFill>
                <a:latin typeface="Arial MT"/>
                <a:cs typeface="Arial MT"/>
              </a:rPr>
              <a:t>/</a:t>
            </a:r>
            <a:r>
              <a:rPr lang="pt-BR" sz="1400" spc="-25" dirty="0" smtClean="0">
                <a:solidFill>
                  <a:srgbClr val="006600"/>
                </a:solidFill>
                <a:latin typeface="Arial MT"/>
                <a:cs typeface="Arial MT"/>
              </a:rPr>
              <a:t>XX</a:t>
            </a:r>
            <a:r>
              <a:rPr sz="1400" spc="-25" dirty="0" smtClean="0">
                <a:solidFill>
                  <a:srgbClr val="006600"/>
                </a:solidFill>
                <a:latin typeface="Arial MT"/>
                <a:cs typeface="Arial MT"/>
              </a:rPr>
              <a:t>/</a:t>
            </a:r>
            <a:r>
              <a:rPr lang="pt-BR" sz="1400" spc="-25" dirty="0" smtClean="0">
                <a:solidFill>
                  <a:srgbClr val="006600"/>
                </a:solidFill>
                <a:latin typeface="Arial MT"/>
                <a:cs typeface="Arial MT"/>
              </a:rPr>
              <a:t>XXXX</a:t>
            </a:r>
            <a:r>
              <a:rPr sz="1400" spc="-25" dirty="0" smtClean="0">
                <a:solidFill>
                  <a:srgbClr val="006600"/>
                </a:solidFill>
                <a:latin typeface="Arial MT"/>
                <a:cs typeface="Arial MT"/>
              </a:rPr>
              <a:t>.</a:t>
            </a:r>
            <a:endParaRPr sz="14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600" b="1" spc="-20" dirty="0">
                <a:latin typeface="Arial"/>
                <a:cs typeface="Arial"/>
              </a:rPr>
              <a:t>Conteúdo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Programático</a:t>
            </a:r>
            <a:r>
              <a:rPr sz="1600" b="1" spc="10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do</a:t>
            </a:r>
            <a:r>
              <a:rPr sz="1600" b="1" spc="-35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Curso:</a:t>
            </a:r>
            <a:endParaRPr sz="1600" dirty="0">
              <a:latin typeface="Arial"/>
              <a:cs typeface="Arial"/>
            </a:endParaRPr>
          </a:p>
          <a:p>
            <a:pPr marL="245745" indent="-233679">
              <a:lnSpc>
                <a:spcPct val="100000"/>
              </a:lnSpc>
              <a:spcBef>
                <a:spcPts val="800"/>
              </a:spcBef>
              <a:buAutoNum type="alphaLcParenR"/>
              <a:tabLst>
                <a:tab pos="246379" algn="l"/>
              </a:tabLst>
            </a:pPr>
            <a:r>
              <a:rPr sz="1600" spc="-20" dirty="0">
                <a:latin typeface="Arial MT"/>
                <a:cs typeface="Arial MT"/>
              </a:rPr>
              <a:t>meios</a:t>
            </a:r>
            <a:r>
              <a:rPr sz="1600" spc="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-20" dirty="0">
                <a:latin typeface="Arial MT"/>
                <a:cs typeface="Arial MT"/>
              </a:rPr>
              <a:t> procedimentos</a:t>
            </a:r>
            <a:r>
              <a:rPr sz="1600" spc="85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de </a:t>
            </a:r>
            <a:r>
              <a:rPr sz="1600" spc="-25" dirty="0">
                <a:latin typeface="Arial MT"/>
                <a:cs typeface="Arial MT"/>
              </a:rPr>
              <a:t>acesso</a:t>
            </a:r>
            <a:r>
              <a:rPr sz="1600" spc="7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à</a:t>
            </a:r>
            <a:r>
              <a:rPr sz="1600" spc="-30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plataforma;</a:t>
            </a:r>
            <a:endParaRPr sz="1600" dirty="0">
              <a:latin typeface="Arial MT"/>
              <a:cs typeface="Arial MT"/>
            </a:endParaRPr>
          </a:p>
          <a:p>
            <a:pPr marL="245745" indent="-233679">
              <a:lnSpc>
                <a:spcPct val="100000"/>
              </a:lnSpc>
              <a:spcBef>
                <a:spcPts val="800"/>
              </a:spcBef>
              <a:buAutoNum type="alphaLcParenR"/>
              <a:tabLst>
                <a:tab pos="246379" algn="l"/>
              </a:tabLst>
            </a:pPr>
            <a:r>
              <a:rPr sz="1600" spc="-25" dirty="0">
                <a:latin typeface="Arial MT"/>
                <a:cs typeface="Arial MT"/>
              </a:rPr>
              <a:t>condições</a:t>
            </a:r>
            <a:r>
              <a:rPr sz="1600" spc="7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-20" dirty="0">
                <a:latin typeface="Arial MT"/>
                <a:cs typeface="Arial MT"/>
              </a:rPr>
              <a:t> meio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ambiente</a:t>
            </a:r>
            <a:r>
              <a:rPr sz="1600" spc="60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de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trabalho;</a:t>
            </a:r>
            <a:endParaRPr sz="1600" dirty="0">
              <a:latin typeface="Arial MT"/>
              <a:cs typeface="Arial MT"/>
            </a:endParaRPr>
          </a:p>
          <a:p>
            <a:pPr marL="235585" indent="-223520">
              <a:lnSpc>
                <a:spcPct val="100000"/>
              </a:lnSpc>
              <a:spcBef>
                <a:spcPts val="805"/>
              </a:spcBef>
              <a:buAutoNum type="alphaLcParenR"/>
              <a:tabLst>
                <a:tab pos="236220" algn="l"/>
              </a:tabLst>
            </a:pPr>
            <a:r>
              <a:rPr sz="1600" spc="-20" dirty="0">
                <a:latin typeface="Arial MT"/>
                <a:cs typeface="Arial MT"/>
              </a:rPr>
              <a:t>substâncias</a:t>
            </a:r>
            <a:r>
              <a:rPr sz="1600" spc="80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combustíveis</a:t>
            </a:r>
            <a:r>
              <a:rPr sz="1600" spc="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inflamáveis</a:t>
            </a:r>
            <a:r>
              <a:rPr sz="1600" spc="60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presentes</a:t>
            </a:r>
            <a:r>
              <a:rPr sz="1600" spc="8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bordo:</a:t>
            </a:r>
            <a:r>
              <a:rPr sz="1600" spc="55" dirty="0">
                <a:latin typeface="Arial MT"/>
                <a:cs typeface="Arial MT"/>
              </a:rPr>
              <a:t> </a:t>
            </a:r>
            <a:r>
              <a:rPr sz="1600" spc="-15" dirty="0">
                <a:latin typeface="Arial MT"/>
                <a:cs typeface="Arial MT"/>
              </a:rPr>
              <a:t>características,</a:t>
            </a:r>
            <a:r>
              <a:rPr sz="1600" spc="70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propriedades,</a:t>
            </a:r>
            <a:r>
              <a:rPr sz="1600" spc="75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perigos</a:t>
            </a:r>
            <a:r>
              <a:rPr sz="1600" spc="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riscos;</a:t>
            </a:r>
            <a:endParaRPr sz="1600" dirty="0">
              <a:latin typeface="Arial MT"/>
              <a:cs typeface="Arial MT"/>
            </a:endParaRPr>
          </a:p>
          <a:p>
            <a:pPr marL="245745" indent="-233679">
              <a:lnSpc>
                <a:spcPct val="100000"/>
              </a:lnSpc>
              <a:spcBef>
                <a:spcPts val="800"/>
              </a:spcBef>
              <a:buAutoNum type="alphaLcParenR"/>
              <a:tabLst>
                <a:tab pos="246379" algn="l"/>
              </a:tabLst>
            </a:pPr>
            <a:r>
              <a:rPr sz="1600" spc="-25" dirty="0">
                <a:latin typeface="Arial MT"/>
                <a:cs typeface="Arial MT"/>
              </a:rPr>
              <a:t>áreas</a:t>
            </a:r>
            <a:r>
              <a:rPr sz="1600" spc="60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classificadas,</a:t>
            </a:r>
            <a:r>
              <a:rPr sz="1600" spc="75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fontes</a:t>
            </a:r>
            <a:r>
              <a:rPr sz="1600" spc="65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de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ignição</a:t>
            </a:r>
            <a:r>
              <a:rPr sz="1600" spc="5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 </a:t>
            </a:r>
            <a:r>
              <a:rPr sz="1600" spc="-20" dirty="0">
                <a:latin typeface="Arial MT"/>
                <a:cs typeface="Arial MT"/>
              </a:rPr>
              <a:t>seu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controle;</a:t>
            </a:r>
            <a:endParaRPr sz="1600" dirty="0">
              <a:latin typeface="Arial MT"/>
              <a:cs typeface="Arial MT"/>
            </a:endParaRPr>
          </a:p>
          <a:p>
            <a:pPr marL="245745" indent="-233679">
              <a:lnSpc>
                <a:spcPct val="100000"/>
              </a:lnSpc>
              <a:spcBef>
                <a:spcPts val="800"/>
              </a:spcBef>
              <a:buAutoNum type="alphaLcParenR"/>
              <a:tabLst>
                <a:tab pos="246379" algn="l"/>
              </a:tabLst>
            </a:pPr>
            <a:r>
              <a:rPr sz="1600" spc="-20" dirty="0">
                <a:latin typeface="Arial MT"/>
                <a:cs typeface="Arial MT"/>
              </a:rPr>
              <a:t>riscos</a:t>
            </a:r>
            <a:r>
              <a:rPr sz="1600" spc="35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ambientais</a:t>
            </a:r>
            <a:r>
              <a:rPr sz="1600" spc="80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existentes</a:t>
            </a:r>
            <a:r>
              <a:rPr sz="1600" spc="75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na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área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da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plataforma;</a:t>
            </a:r>
            <a:endParaRPr sz="1600" dirty="0">
              <a:latin typeface="Arial MT"/>
              <a:cs typeface="Arial MT"/>
            </a:endParaRPr>
          </a:p>
          <a:p>
            <a:pPr marL="190500" indent="-178435">
              <a:lnSpc>
                <a:spcPct val="100000"/>
              </a:lnSpc>
              <a:spcBef>
                <a:spcPts val="800"/>
              </a:spcBef>
              <a:buAutoNum type="alphaLcParenR"/>
              <a:tabLst>
                <a:tab pos="191135" algn="l"/>
              </a:tabLst>
            </a:pPr>
            <a:r>
              <a:rPr sz="1600" spc="-25" dirty="0">
                <a:latin typeface="Arial MT"/>
                <a:cs typeface="Arial MT"/>
              </a:rPr>
              <a:t>medidas</a:t>
            </a:r>
            <a:r>
              <a:rPr sz="1600" spc="75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de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segurança</a:t>
            </a:r>
            <a:r>
              <a:rPr sz="1600" spc="65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disponíveis</a:t>
            </a:r>
            <a:r>
              <a:rPr sz="1600" spc="75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para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o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controle</a:t>
            </a:r>
            <a:r>
              <a:rPr sz="1600" spc="70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dos</a:t>
            </a:r>
            <a:r>
              <a:rPr sz="1600" spc="35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riscos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operacionais</a:t>
            </a:r>
            <a:r>
              <a:rPr sz="1600" spc="8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a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bordo;</a:t>
            </a:r>
            <a:endParaRPr sz="1600" dirty="0">
              <a:latin typeface="Arial MT"/>
              <a:cs typeface="Arial MT"/>
            </a:endParaRPr>
          </a:p>
          <a:p>
            <a:pPr marL="12700" marR="521970">
              <a:lnSpc>
                <a:spcPct val="100000"/>
              </a:lnSpc>
              <a:spcBef>
                <a:spcPts val="800"/>
              </a:spcBef>
              <a:buAutoNum type="alphaLcParenR"/>
              <a:tabLst>
                <a:tab pos="246379" algn="l"/>
              </a:tabLst>
            </a:pPr>
            <a:r>
              <a:rPr sz="1600" spc="-25" dirty="0">
                <a:latin typeface="Arial MT"/>
                <a:cs typeface="Arial MT"/>
              </a:rPr>
              <a:t>outros</a:t>
            </a:r>
            <a:r>
              <a:rPr sz="1600" spc="85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riscos</a:t>
            </a:r>
            <a:r>
              <a:rPr sz="1600" spc="45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inerentes</a:t>
            </a:r>
            <a:r>
              <a:rPr sz="1600" spc="85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às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atividades</a:t>
            </a:r>
            <a:r>
              <a:rPr sz="1600" spc="85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específicas</a:t>
            </a:r>
            <a:r>
              <a:rPr sz="1600" spc="85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dos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trabalhadores</a:t>
            </a:r>
            <a:r>
              <a:rPr sz="1600" spc="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-20" dirty="0">
                <a:latin typeface="Arial MT"/>
                <a:cs typeface="Arial MT"/>
              </a:rPr>
              <a:t> as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suas</a:t>
            </a:r>
            <a:r>
              <a:rPr sz="1600" spc="45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medidas</a:t>
            </a:r>
            <a:r>
              <a:rPr sz="1600" spc="60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de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controle</a:t>
            </a:r>
            <a:r>
              <a:rPr sz="1600" spc="7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eliminação;</a:t>
            </a:r>
            <a:endParaRPr sz="1600" dirty="0">
              <a:latin typeface="Arial MT"/>
              <a:cs typeface="Arial MT"/>
            </a:endParaRPr>
          </a:p>
          <a:p>
            <a:pPr marL="12700" marR="308610">
              <a:lnSpc>
                <a:spcPct val="100000"/>
              </a:lnSpc>
              <a:spcBef>
                <a:spcPts val="805"/>
              </a:spcBef>
              <a:buAutoNum type="alphaLcParenR"/>
              <a:tabLst>
                <a:tab pos="246379" algn="l"/>
              </a:tabLst>
            </a:pPr>
            <a:r>
              <a:rPr sz="1600" spc="-20" dirty="0">
                <a:latin typeface="Arial MT"/>
                <a:cs typeface="Arial MT"/>
              </a:rPr>
              <a:t>riscos</a:t>
            </a:r>
            <a:r>
              <a:rPr sz="1600" spc="45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psicossociais</a:t>
            </a:r>
            <a:r>
              <a:rPr sz="1600" spc="90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decorrentes</a:t>
            </a:r>
            <a:r>
              <a:rPr sz="1600" spc="90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de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vários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estressores</a:t>
            </a:r>
            <a:r>
              <a:rPr sz="1600" spc="90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como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jornada</a:t>
            </a:r>
            <a:r>
              <a:rPr sz="1600" spc="80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prolongada,</a:t>
            </a:r>
            <a:r>
              <a:rPr sz="1600" spc="80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trabalho</a:t>
            </a:r>
            <a:r>
              <a:rPr sz="1600" spc="75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em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turnos</a:t>
            </a:r>
            <a:r>
              <a:rPr sz="1600" spc="9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noturno,</a:t>
            </a:r>
            <a:r>
              <a:rPr sz="1600" spc="65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abordando</a:t>
            </a:r>
            <a:r>
              <a:rPr sz="1600" spc="65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seus</a:t>
            </a:r>
            <a:r>
              <a:rPr sz="1600" spc="35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efeitos</a:t>
            </a:r>
            <a:r>
              <a:rPr sz="1600" spc="50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nas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atividades</a:t>
            </a:r>
            <a:r>
              <a:rPr sz="1600" spc="75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laborais</a:t>
            </a:r>
            <a:r>
              <a:rPr sz="1600" spc="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-20" dirty="0">
                <a:latin typeface="Arial MT"/>
                <a:cs typeface="Arial MT"/>
              </a:rPr>
              <a:t> na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saúde;</a:t>
            </a:r>
            <a:endParaRPr sz="1600" dirty="0">
              <a:latin typeface="Arial MT"/>
              <a:cs typeface="Arial MT"/>
            </a:endParaRPr>
          </a:p>
          <a:p>
            <a:pPr marL="411480" indent="-398780">
              <a:lnSpc>
                <a:spcPct val="100000"/>
              </a:lnSpc>
              <a:spcBef>
                <a:spcPts val="800"/>
              </a:spcBef>
              <a:buAutoNum type="alphaLcParenR"/>
              <a:tabLst>
                <a:tab pos="410845" algn="l"/>
                <a:tab pos="411480" algn="l"/>
              </a:tabLst>
            </a:pPr>
            <a:r>
              <a:rPr sz="1600" spc="-20" dirty="0">
                <a:latin typeface="Arial MT"/>
                <a:cs typeface="Arial MT"/>
              </a:rPr>
              <a:t>riscos</a:t>
            </a:r>
            <a:r>
              <a:rPr sz="1600" spc="45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radiológicos</a:t>
            </a:r>
            <a:r>
              <a:rPr sz="1600" spc="90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de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origem</a:t>
            </a:r>
            <a:r>
              <a:rPr sz="1600" spc="75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industrial</a:t>
            </a:r>
            <a:r>
              <a:rPr sz="1600" spc="95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ou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de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ocorrência</a:t>
            </a:r>
            <a:r>
              <a:rPr sz="1600" spc="85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natural,</a:t>
            </a:r>
            <a:r>
              <a:rPr sz="1600" spc="75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quando</a:t>
            </a:r>
            <a:r>
              <a:rPr sz="1600" spc="80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existentes;</a:t>
            </a:r>
            <a:endParaRPr sz="1600" dirty="0">
              <a:latin typeface="Arial MT"/>
              <a:cs typeface="Arial MT"/>
            </a:endParaRPr>
          </a:p>
          <a:p>
            <a:pPr marL="177165" indent="-165100">
              <a:lnSpc>
                <a:spcPct val="100000"/>
              </a:lnSpc>
              <a:spcBef>
                <a:spcPts val="800"/>
              </a:spcBef>
              <a:buAutoNum type="alphaLcParenR"/>
              <a:tabLst>
                <a:tab pos="177800" algn="l"/>
              </a:tabLst>
            </a:pPr>
            <a:r>
              <a:rPr sz="1600" spc="-20" dirty="0">
                <a:latin typeface="Arial MT"/>
                <a:cs typeface="Arial MT"/>
              </a:rPr>
              <a:t>produtos</a:t>
            </a:r>
            <a:r>
              <a:rPr sz="1600" spc="80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químicos</a:t>
            </a:r>
            <a:r>
              <a:rPr sz="1600" spc="85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perigosos</a:t>
            </a:r>
            <a:r>
              <a:rPr sz="1600" spc="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explosivos</a:t>
            </a:r>
            <a:r>
              <a:rPr sz="1600" spc="60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armazenados</a:t>
            </a:r>
            <a:r>
              <a:rPr sz="1600" spc="8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manuseados</a:t>
            </a:r>
            <a:r>
              <a:rPr sz="1600" spc="8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bordo;</a:t>
            </a:r>
            <a:endParaRPr sz="1600" dirty="0">
              <a:latin typeface="Arial MT"/>
              <a:cs typeface="Arial MT"/>
            </a:endParaRPr>
          </a:p>
          <a:p>
            <a:pPr marL="235585" indent="-223520">
              <a:lnSpc>
                <a:spcPct val="100000"/>
              </a:lnSpc>
              <a:spcBef>
                <a:spcPts val="800"/>
              </a:spcBef>
              <a:buAutoNum type="alphaLcParenR"/>
              <a:tabLst>
                <a:tab pos="236220" algn="l"/>
              </a:tabLst>
            </a:pPr>
            <a:r>
              <a:rPr sz="1600" spc="-20" dirty="0">
                <a:latin typeface="Arial MT"/>
                <a:cs typeface="Arial MT"/>
              </a:rPr>
              <a:t>Ficha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de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Informação</a:t>
            </a:r>
            <a:r>
              <a:rPr sz="1600" spc="75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de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Segurança</a:t>
            </a:r>
            <a:r>
              <a:rPr sz="1600" spc="75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de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Produtos</a:t>
            </a:r>
            <a:r>
              <a:rPr sz="1600" spc="85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Químicos</a:t>
            </a:r>
            <a:r>
              <a:rPr sz="1600" spc="8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-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FISPQ;</a:t>
            </a:r>
            <a:endParaRPr sz="1600" dirty="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7675" y="5913913"/>
            <a:ext cx="5905500" cy="106235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178435" indent="-166370">
              <a:lnSpc>
                <a:spcPct val="100000"/>
              </a:lnSpc>
              <a:spcBef>
                <a:spcPts val="894"/>
              </a:spcBef>
              <a:buAutoNum type="alphaLcParenR" startAt="12"/>
              <a:tabLst>
                <a:tab pos="179070" algn="l"/>
              </a:tabLst>
            </a:pPr>
            <a:r>
              <a:rPr sz="1600" spc="-20" dirty="0">
                <a:latin typeface="Arial MT"/>
                <a:cs typeface="Arial MT"/>
              </a:rPr>
              <a:t>Equipamentos</a:t>
            </a:r>
            <a:r>
              <a:rPr sz="1600" spc="70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Proteção</a:t>
            </a:r>
            <a:r>
              <a:rPr sz="1600" spc="60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Coletiva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-</a:t>
            </a:r>
            <a:r>
              <a:rPr sz="1600" spc="-20" dirty="0">
                <a:latin typeface="Arial MT"/>
                <a:cs typeface="Arial MT"/>
              </a:rPr>
              <a:t> EPC;</a:t>
            </a:r>
            <a:endParaRPr sz="1600">
              <a:latin typeface="Arial MT"/>
              <a:cs typeface="Arial MT"/>
            </a:endParaRPr>
          </a:p>
          <a:p>
            <a:pPr marL="304165" indent="-292100">
              <a:lnSpc>
                <a:spcPct val="100000"/>
              </a:lnSpc>
              <a:spcBef>
                <a:spcPts val="805"/>
              </a:spcBef>
              <a:buAutoNum type="alphaLcParenR" startAt="12"/>
              <a:tabLst>
                <a:tab pos="304800" algn="l"/>
              </a:tabLst>
            </a:pPr>
            <a:r>
              <a:rPr sz="1600" spc="-25" dirty="0">
                <a:latin typeface="Arial MT"/>
                <a:cs typeface="Arial MT"/>
              </a:rPr>
              <a:t>Equipamentos</a:t>
            </a:r>
            <a:r>
              <a:rPr sz="1600" spc="70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Proteção</a:t>
            </a:r>
            <a:r>
              <a:rPr sz="1600" spc="60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Individual</a:t>
            </a:r>
            <a:r>
              <a:rPr sz="1600" spc="8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-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EPI;</a:t>
            </a:r>
            <a:endParaRPr sz="1600">
              <a:latin typeface="Arial MT"/>
              <a:cs typeface="Arial MT"/>
            </a:endParaRPr>
          </a:p>
          <a:p>
            <a:pPr marL="245745" indent="-233679">
              <a:lnSpc>
                <a:spcPct val="100000"/>
              </a:lnSpc>
              <a:spcBef>
                <a:spcPts val="800"/>
              </a:spcBef>
              <a:buAutoNum type="alphaLcParenR" startAt="12"/>
              <a:tabLst>
                <a:tab pos="246379" algn="l"/>
              </a:tabLst>
            </a:pPr>
            <a:r>
              <a:rPr sz="1600" spc="-20" dirty="0">
                <a:latin typeface="Arial MT"/>
                <a:cs typeface="Arial MT"/>
              </a:rPr>
              <a:t>procedimentos</a:t>
            </a:r>
            <a:r>
              <a:rPr sz="1600" spc="8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serem</a:t>
            </a:r>
            <a:r>
              <a:rPr sz="1600" spc="45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adotados</a:t>
            </a:r>
            <a:r>
              <a:rPr sz="1600" spc="80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em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situações</a:t>
            </a:r>
            <a:r>
              <a:rPr sz="1600" spc="85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de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emergência.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240</Words>
  <Application>Microsoft Office PowerPoint</Application>
  <PresentationFormat>Personalizar</PresentationFormat>
  <Paragraphs>35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Office Theme</vt:lpstr>
      <vt:lpstr>CERTIFICADO DE CONCLUSÃO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CERTIFICADO DE CONCLUSÃO</dc:title>
  <dc:creator>DELL</dc:creator>
  <cp:lastModifiedBy>win7</cp:lastModifiedBy>
  <cp:revision>1</cp:revision>
  <dcterms:created xsi:type="dcterms:W3CDTF">2022-06-17T11:48:24Z</dcterms:created>
  <dcterms:modified xsi:type="dcterms:W3CDTF">2022-06-17T11:58:10Z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2021-12-28T00:00:00Z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2022-06-17T00:00:00Z</vt:filetime>
  </property>
</Properties>
</file>