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7562850"/>
  <p:notesSz cx="10693400" cy="75628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6" y="-4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99160" y="1931885"/>
            <a:ext cx="2899645" cy="2899735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9143745" y="5903976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0"/>
                </a:moveTo>
                <a:lnTo>
                  <a:pt x="0" y="1285849"/>
                </a:lnTo>
                <a:lnTo>
                  <a:pt x="1143000" y="1285849"/>
                </a:lnTo>
                <a:lnTo>
                  <a:pt x="1143000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43745" y="5903976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1285849"/>
                </a:moveTo>
                <a:lnTo>
                  <a:pt x="0" y="1285849"/>
                </a:lnTo>
                <a:lnTo>
                  <a:pt x="1143000" y="0"/>
                </a:lnTo>
                <a:lnTo>
                  <a:pt x="1143000" y="1285849"/>
                </a:lnTo>
              </a:path>
            </a:pathLst>
          </a:custGeom>
          <a:ln w="25400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82770" y="2029952"/>
            <a:ext cx="3801667" cy="378869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9204324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0"/>
                </a:moveTo>
                <a:lnTo>
                  <a:pt x="0" y="1285862"/>
                </a:lnTo>
                <a:lnTo>
                  <a:pt x="1143000" y="1285862"/>
                </a:lnTo>
                <a:lnTo>
                  <a:pt x="1143000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204324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1285862"/>
                </a:moveTo>
                <a:lnTo>
                  <a:pt x="0" y="1285862"/>
                </a:lnTo>
                <a:lnTo>
                  <a:pt x="1143000" y="0"/>
                </a:lnTo>
                <a:lnTo>
                  <a:pt x="1143000" y="1285862"/>
                </a:lnTo>
                <a:close/>
              </a:path>
            </a:pathLst>
          </a:custGeom>
          <a:ln w="25400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46036" y="295199"/>
            <a:ext cx="10001885" cy="6920865"/>
          </a:xfrm>
          <a:custGeom>
            <a:avLst/>
            <a:gdLst/>
            <a:ahLst/>
            <a:cxnLst/>
            <a:rect l="l" t="t" r="r" b="b"/>
            <a:pathLst>
              <a:path w="10001885" h="6920865">
                <a:moveTo>
                  <a:pt x="0" y="6920357"/>
                </a:moveTo>
                <a:lnTo>
                  <a:pt x="10001377" y="6920357"/>
                </a:lnTo>
                <a:lnTo>
                  <a:pt x="10001377" y="0"/>
                </a:lnTo>
                <a:lnTo>
                  <a:pt x="0" y="0"/>
                </a:lnTo>
                <a:lnTo>
                  <a:pt x="0" y="6920357"/>
                </a:lnTo>
                <a:close/>
              </a:path>
            </a:pathLst>
          </a:custGeom>
          <a:ln w="28574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17549" y="6206744"/>
            <a:ext cx="9001760" cy="3175"/>
          </a:xfrm>
          <a:custGeom>
            <a:avLst/>
            <a:gdLst/>
            <a:ahLst/>
            <a:cxnLst/>
            <a:rect l="l" t="t" r="r" b="b"/>
            <a:pathLst>
              <a:path w="9001760" h="3175">
                <a:moveTo>
                  <a:pt x="0" y="2794"/>
                </a:moveTo>
                <a:lnTo>
                  <a:pt x="9001150" y="0"/>
                </a:lnTo>
              </a:path>
            </a:pathLst>
          </a:custGeom>
          <a:ln w="12700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86763" y="840422"/>
            <a:ext cx="8119872" cy="63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8015" y="1771015"/>
            <a:ext cx="9437369" cy="3411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bengenhariadeseguranca@gmail.co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jbsegurancadotrabalho.com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6763" y="840422"/>
            <a:ext cx="811784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63770" algn="l"/>
              </a:tabLst>
            </a:pPr>
            <a:r>
              <a:rPr spc="335" dirty="0"/>
              <a:t>CERTIFICADO</a:t>
            </a:r>
            <a:r>
              <a:rPr spc="434" dirty="0"/>
              <a:t> </a:t>
            </a:r>
            <a:r>
              <a:rPr spc="295" dirty="0"/>
              <a:t>DE	</a:t>
            </a:r>
            <a:r>
              <a:rPr spc="425" dirty="0"/>
              <a:t>CONCLUSÃO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17384" y="5817870"/>
            <a:ext cx="2038985" cy="94043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515620">
              <a:lnSpc>
                <a:spcPct val="100000"/>
              </a:lnSpc>
              <a:spcBef>
                <a:spcPts val="700"/>
              </a:spcBef>
            </a:pPr>
            <a:r>
              <a:rPr sz="1000" b="1" spc="-10" dirty="0">
                <a:latin typeface="Arial"/>
                <a:cs typeface="Arial"/>
              </a:rPr>
              <a:t>XXXXXXXXXXXX</a:t>
            </a:r>
            <a:endParaRPr sz="1000">
              <a:latin typeface="Arial"/>
              <a:cs typeface="Arial"/>
            </a:endParaRPr>
          </a:p>
          <a:p>
            <a:pPr marL="12700" marR="5080" indent="421640">
              <a:lnSpc>
                <a:spcPts val="1800"/>
              </a:lnSpc>
              <a:spcBef>
                <a:spcPts val="160"/>
              </a:spcBef>
            </a:pPr>
            <a:r>
              <a:rPr sz="1000" dirty="0">
                <a:latin typeface="Arial MT"/>
                <a:cs typeface="Arial MT"/>
              </a:rPr>
              <a:t>( Instrutor </a:t>
            </a:r>
            <a:r>
              <a:rPr sz="1000" spc="-5" dirty="0">
                <a:latin typeface="Arial MT"/>
                <a:cs typeface="Arial MT"/>
              </a:rPr>
              <a:t>do </a:t>
            </a:r>
            <a:r>
              <a:rPr sz="1000" dirty="0">
                <a:latin typeface="Arial MT"/>
                <a:cs typeface="Arial MT"/>
              </a:rPr>
              <a:t>Curso ) </a:t>
            </a:r>
            <a:r>
              <a:rPr sz="1000" spc="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Técnico</a:t>
            </a:r>
            <a:r>
              <a:rPr sz="1000" spc="-5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em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Segurança</a:t>
            </a:r>
            <a:r>
              <a:rPr sz="1000" spc="-5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do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Trabalho</a:t>
            </a:r>
            <a:endParaRPr sz="1000">
              <a:latin typeface="Arial MT"/>
              <a:cs typeface="Arial MT"/>
            </a:endParaRPr>
          </a:p>
          <a:p>
            <a:pPr marL="538480">
              <a:lnSpc>
                <a:spcPct val="100000"/>
              </a:lnSpc>
              <a:spcBef>
                <a:spcPts val="440"/>
              </a:spcBef>
            </a:pPr>
            <a:r>
              <a:rPr sz="1000" spc="-10" dirty="0">
                <a:latin typeface="Arial MT"/>
                <a:cs typeface="Arial MT"/>
              </a:rPr>
              <a:t>SRTE:XXXXXXX</a:t>
            </a:r>
            <a:endParaRPr sz="1000">
              <a:latin typeface="Arial MT"/>
              <a:cs typeface="Arial M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31749" y="280911"/>
            <a:ext cx="10030460" cy="6949440"/>
            <a:chOff x="331749" y="280911"/>
            <a:chExt cx="10030460" cy="6949440"/>
          </a:xfrm>
        </p:grpSpPr>
        <p:sp>
          <p:nvSpPr>
            <p:cNvPr id="5" name="object 5"/>
            <p:cNvSpPr/>
            <p:nvPr/>
          </p:nvSpPr>
          <p:spPr>
            <a:xfrm>
              <a:off x="346036" y="295199"/>
              <a:ext cx="10001885" cy="6920865"/>
            </a:xfrm>
            <a:custGeom>
              <a:avLst/>
              <a:gdLst/>
              <a:ahLst/>
              <a:cxnLst/>
              <a:rect l="l" t="t" r="r" b="b"/>
              <a:pathLst>
                <a:path w="10001885" h="6920865">
                  <a:moveTo>
                    <a:pt x="0" y="6920357"/>
                  </a:moveTo>
                  <a:lnTo>
                    <a:pt x="10001377" y="6920357"/>
                  </a:lnTo>
                  <a:lnTo>
                    <a:pt x="10001377" y="0"/>
                  </a:lnTo>
                  <a:lnTo>
                    <a:pt x="0" y="0"/>
                  </a:lnTo>
                  <a:lnTo>
                    <a:pt x="0" y="6920357"/>
                  </a:lnTo>
                  <a:close/>
                </a:path>
              </a:pathLst>
            </a:custGeom>
            <a:ln w="28574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76427" y="5771642"/>
              <a:ext cx="3368675" cy="0"/>
            </a:xfrm>
            <a:custGeom>
              <a:avLst/>
              <a:gdLst/>
              <a:ahLst/>
              <a:cxnLst/>
              <a:rect l="l" t="t" r="r" b="b"/>
              <a:pathLst>
                <a:path w="3368675">
                  <a:moveTo>
                    <a:pt x="0" y="0"/>
                  </a:moveTo>
                  <a:lnTo>
                    <a:pt x="3368421" y="0"/>
                  </a:lnTo>
                </a:path>
              </a:pathLst>
            </a:custGeom>
            <a:ln w="19050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993139" y="5858065"/>
            <a:ext cx="3130550" cy="94043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700"/>
              </a:spcBef>
            </a:pPr>
            <a:r>
              <a:rPr sz="1000" b="1" spc="-10" dirty="0">
                <a:latin typeface="Arial"/>
                <a:cs typeface="Arial"/>
              </a:rPr>
              <a:t>XXXXXXXXXXXX</a:t>
            </a:r>
            <a:endParaRPr sz="1000">
              <a:latin typeface="Arial"/>
              <a:cs typeface="Arial"/>
            </a:endParaRPr>
          </a:p>
          <a:p>
            <a:pPr marL="3810" algn="ctr">
              <a:lnSpc>
                <a:spcPct val="100000"/>
              </a:lnSpc>
              <a:spcBef>
                <a:spcPts val="600"/>
              </a:spcBef>
            </a:pPr>
            <a:r>
              <a:rPr sz="1000" dirty="0">
                <a:latin typeface="Arial MT"/>
                <a:cs typeface="Arial MT"/>
              </a:rPr>
              <a:t>(</a:t>
            </a:r>
            <a:r>
              <a:rPr sz="1000" spc="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Responsável</a:t>
            </a:r>
            <a:r>
              <a:rPr sz="1000" spc="-60" dirty="0">
                <a:latin typeface="Arial MT"/>
                <a:cs typeface="Arial MT"/>
              </a:rPr>
              <a:t> </a:t>
            </a:r>
            <a:r>
              <a:rPr sz="1000" spc="5" dirty="0">
                <a:latin typeface="Arial MT"/>
                <a:cs typeface="Arial MT"/>
              </a:rPr>
              <a:t>T</a:t>
            </a:r>
            <a:r>
              <a:rPr sz="1000" spc="-5" dirty="0">
                <a:latin typeface="Arial MT"/>
                <a:cs typeface="Arial MT"/>
              </a:rPr>
              <a:t>écn</a:t>
            </a:r>
            <a:r>
              <a:rPr sz="1000" spc="10" dirty="0">
                <a:latin typeface="Arial MT"/>
                <a:cs typeface="Arial MT"/>
              </a:rPr>
              <a:t>i</a:t>
            </a:r>
            <a:r>
              <a:rPr sz="1000" spc="-5" dirty="0">
                <a:latin typeface="Arial MT"/>
                <a:cs typeface="Arial MT"/>
              </a:rPr>
              <a:t>co</a:t>
            </a:r>
            <a:r>
              <a:rPr sz="1000" spc="-5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)</a:t>
            </a:r>
            <a:endParaRPr sz="100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1000" dirty="0">
                <a:latin typeface="Arial MT"/>
                <a:cs typeface="Arial MT"/>
              </a:rPr>
              <a:t>Téc.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de</a:t>
            </a:r>
            <a:r>
              <a:rPr sz="1000" spc="-3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Segurança</a:t>
            </a:r>
            <a:r>
              <a:rPr sz="1000" spc="-5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do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Trabalho</a:t>
            </a:r>
            <a:r>
              <a:rPr sz="1000" spc="-7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/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Téc.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em</a:t>
            </a:r>
            <a:r>
              <a:rPr sz="1000" spc="-1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Eletrotécnica</a:t>
            </a:r>
            <a:endParaRPr sz="1000">
              <a:latin typeface="Arial MT"/>
              <a:cs typeface="Arial MT"/>
            </a:endParaRPr>
          </a:p>
          <a:p>
            <a:pPr marL="6350" algn="ctr">
              <a:lnSpc>
                <a:spcPct val="100000"/>
              </a:lnSpc>
              <a:spcBef>
                <a:spcPts val="600"/>
              </a:spcBef>
            </a:pPr>
            <a:r>
              <a:rPr sz="1000" spc="-5" dirty="0">
                <a:latin typeface="Arial MT"/>
                <a:cs typeface="Arial MT"/>
              </a:rPr>
              <a:t>SRTE: </a:t>
            </a:r>
            <a:r>
              <a:rPr sz="1000" spc="-10" dirty="0">
                <a:latin typeface="Arial MT"/>
                <a:cs typeface="Arial MT"/>
              </a:rPr>
              <a:t>XXXXXX.</a:t>
            </a:r>
            <a:r>
              <a:rPr sz="1000" spc="27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CREA-RJ: </a:t>
            </a:r>
            <a:r>
              <a:rPr sz="1000" spc="-10" dirty="0">
                <a:latin typeface="Arial MT"/>
                <a:cs typeface="Arial MT"/>
              </a:rPr>
              <a:t>XXXXXXXX</a:t>
            </a:r>
            <a:endParaRPr sz="1000">
              <a:latin typeface="Arial MT"/>
              <a:cs typeface="Arial MT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46036" y="280162"/>
            <a:ext cx="10347960" cy="7223125"/>
            <a:chOff x="346036" y="280162"/>
            <a:chExt cx="10347960" cy="7223125"/>
          </a:xfrm>
        </p:grpSpPr>
        <p:sp>
          <p:nvSpPr>
            <p:cNvPr id="9" name="object 9"/>
            <p:cNvSpPr/>
            <p:nvPr/>
          </p:nvSpPr>
          <p:spPr>
            <a:xfrm>
              <a:off x="346036" y="280162"/>
              <a:ext cx="1143635" cy="1285875"/>
            </a:xfrm>
            <a:custGeom>
              <a:avLst/>
              <a:gdLst/>
              <a:ahLst/>
              <a:cxnLst/>
              <a:rect l="l" t="t" r="r" b="b"/>
              <a:pathLst>
                <a:path w="1143635" h="1285875">
                  <a:moveTo>
                    <a:pt x="1143038" y="0"/>
                  </a:moveTo>
                  <a:lnTo>
                    <a:pt x="0" y="0"/>
                  </a:lnTo>
                  <a:lnTo>
                    <a:pt x="0" y="1285875"/>
                  </a:lnTo>
                  <a:lnTo>
                    <a:pt x="1143038" y="0"/>
                  </a:lnTo>
                  <a:close/>
                </a:path>
              </a:pathLst>
            </a:custGeom>
            <a:solidFill>
              <a:srgbClr val="00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346824" y="5771642"/>
              <a:ext cx="3368675" cy="0"/>
            </a:xfrm>
            <a:custGeom>
              <a:avLst/>
              <a:gdLst/>
              <a:ahLst/>
              <a:cxnLst/>
              <a:rect l="l" t="t" r="r" b="b"/>
              <a:pathLst>
                <a:path w="3368675">
                  <a:moveTo>
                    <a:pt x="0" y="0"/>
                  </a:moveTo>
                  <a:lnTo>
                    <a:pt x="3368421" y="0"/>
                  </a:lnTo>
                </a:path>
              </a:pathLst>
            </a:custGeom>
            <a:ln w="19050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62275" y="5834461"/>
              <a:ext cx="1631124" cy="1668246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91177" y="5066932"/>
              <a:ext cx="1409319" cy="1409319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703449" y="2923413"/>
              <a:ext cx="5144135" cy="1905"/>
            </a:xfrm>
            <a:custGeom>
              <a:avLst/>
              <a:gdLst/>
              <a:ahLst/>
              <a:cxnLst/>
              <a:rect l="l" t="t" r="r" b="b"/>
              <a:pathLst>
                <a:path w="5144134" h="1905">
                  <a:moveTo>
                    <a:pt x="0" y="0"/>
                  </a:moveTo>
                  <a:lnTo>
                    <a:pt x="5143627" y="1524"/>
                  </a:lnTo>
                </a:path>
              </a:pathLst>
            </a:custGeom>
            <a:ln w="19050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66370">
              <a:lnSpc>
                <a:spcPct val="100000"/>
              </a:lnSpc>
              <a:spcBef>
                <a:spcPts val="940"/>
              </a:spcBef>
              <a:tabLst>
                <a:tab pos="519430" algn="l"/>
              </a:tabLst>
            </a:pPr>
            <a:r>
              <a:rPr dirty="0"/>
              <a:t>A	JB</a:t>
            </a:r>
            <a:r>
              <a:rPr spc="575" dirty="0"/>
              <a:t> </a:t>
            </a:r>
            <a:r>
              <a:rPr spc="-5" dirty="0"/>
              <a:t>SERVIÇOS</a:t>
            </a:r>
            <a:r>
              <a:rPr spc="590" dirty="0"/>
              <a:t> </a:t>
            </a:r>
            <a:r>
              <a:rPr dirty="0"/>
              <a:t>DE</a:t>
            </a:r>
            <a:r>
              <a:rPr spc="575" dirty="0"/>
              <a:t> </a:t>
            </a:r>
            <a:r>
              <a:rPr dirty="0"/>
              <a:t>ASSESSORIA</a:t>
            </a:r>
            <a:r>
              <a:rPr spc="515" dirty="0"/>
              <a:t> </a:t>
            </a:r>
            <a:r>
              <a:rPr dirty="0"/>
              <a:t>E</a:t>
            </a:r>
            <a:r>
              <a:rPr spc="575" dirty="0"/>
              <a:t> </a:t>
            </a:r>
            <a:r>
              <a:rPr spc="-15" dirty="0"/>
              <a:t>CONSULTORIA</a:t>
            </a:r>
            <a:r>
              <a:rPr spc="505" dirty="0"/>
              <a:t> </a:t>
            </a:r>
            <a:r>
              <a:rPr spc="-5" dirty="0"/>
              <a:t>EMPRESARIAL</a:t>
            </a:r>
            <a:r>
              <a:rPr spc="535" dirty="0"/>
              <a:t> </a:t>
            </a:r>
            <a:r>
              <a:rPr spc="-25" dirty="0"/>
              <a:t>LTDA</a:t>
            </a:r>
            <a:r>
              <a:rPr spc="500" dirty="0"/>
              <a:t> </a:t>
            </a:r>
            <a:r>
              <a:rPr dirty="0"/>
              <a:t>–</a:t>
            </a:r>
            <a:r>
              <a:rPr spc="570" dirty="0"/>
              <a:t> </a:t>
            </a:r>
            <a:r>
              <a:rPr spc="-5" dirty="0"/>
              <a:t>ME,</a:t>
            </a:r>
            <a:r>
              <a:rPr spc="565" dirty="0"/>
              <a:t> </a:t>
            </a:r>
            <a:r>
              <a:rPr dirty="0"/>
              <a:t>inscrita</a:t>
            </a:r>
            <a:r>
              <a:rPr spc="575" dirty="0"/>
              <a:t> </a:t>
            </a:r>
            <a:r>
              <a:rPr spc="-5" dirty="0"/>
              <a:t>no</a:t>
            </a:r>
            <a:r>
              <a:rPr spc="570" dirty="0"/>
              <a:t> </a:t>
            </a:r>
            <a:r>
              <a:rPr dirty="0"/>
              <a:t>CNPJ:</a:t>
            </a:r>
          </a:p>
          <a:p>
            <a:pPr marL="166370">
              <a:lnSpc>
                <a:spcPct val="100000"/>
              </a:lnSpc>
              <a:spcBef>
                <a:spcPts val="840"/>
              </a:spcBef>
            </a:pPr>
            <a:r>
              <a:rPr spc="-5" dirty="0"/>
              <a:t>25.108.808/0001-18</a:t>
            </a:r>
            <a:r>
              <a:rPr spc="-45" dirty="0"/>
              <a:t> </a:t>
            </a:r>
            <a:r>
              <a:rPr spc="-5" dirty="0"/>
              <a:t>e</a:t>
            </a:r>
            <a:r>
              <a:rPr dirty="0"/>
              <a:t> localizada</a:t>
            </a:r>
            <a:r>
              <a:rPr spc="-35" dirty="0"/>
              <a:t> </a:t>
            </a:r>
            <a:r>
              <a:rPr spc="-5" dirty="0"/>
              <a:t>na</a:t>
            </a:r>
            <a:r>
              <a:rPr dirty="0"/>
              <a:t> Rua</a:t>
            </a:r>
            <a:r>
              <a:rPr spc="5" dirty="0"/>
              <a:t> </a:t>
            </a:r>
            <a:r>
              <a:rPr spc="-10" dirty="0"/>
              <a:t>Moncorvo</a:t>
            </a:r>
            <a:r>
              <a:rPr spc="5" dirty="0"/>
              <a:t> </a:t>
            </a:r>
            <a:r>
              <a:rPr dirty="0"/>
              <a:t>Filho,</a:t>
            </a:r>
            <a:r>
              <a:rPr spc="-25" dirty="0"/>
              <a:t> </a:t>
            </a:r>
            <a:r>
              <a:rPr spc="-5" dirty="0"/>
              <a:t>99</a:t>
            </a:r>
            <a:r>
              <a:rPr dirty="0"/>
              <a:t> </a:t>
            </a:r>
            <a:r>
              <a:rPr spc="-5" dirty="0"/>
              <a:t>loja,</a:t>
            </a:r>
            <a:r>
              <a:rPr spc="15" dirty="0"/>
              <a:t> </a:t>
            </a:r>
            <a:r>
              <a:rPr spc="-5" dirty="0"/>
              <a:t>Centro</a:t>
            </a:r>
            <a:r>
              <a:rPr spc="-25" dirty="0"/>
              <a:t> </a:t>
            </a:r>
            <a:r>
              <a:rPr spc="-5" dirty="0"/>
              <a:t>do</a:t>
            </a:r>
            <a:r>
              <a:rPr dirty="0"/>
              <a:t> Rio </a:t>
            </a:r>
            <a:r>
              <a:rPr spc="-5" dirty="0"/>
              <a:t>de</a:t>
            </a:r>
            <a:r>
              <a:rPr dirty="0"/>
              <a:t> </a:t>
            </a:r>
            <a:r>
              <a:rPr spc="-5" dirty="0"/>
              <a:t>Janeiro,</a:t>
            </a:r>
            <a:r>
              <a:rPr spc="-25" dirty="0"/>
              <a:t> </a:t>
            </a:r>
            <a:r>
              <a:rPr dirty="0"/>
              <a:t>certifica</a:t>
            </a:r>
            <a:r>
              <a:rPr spc="-15" dirty="0"/>
              <a:t> </a:t>
            </a:r>
            <a:r>
              <a:rPr spc="-5" dirty="0"/>
              <a:t>que</a:t>
            </a:r>
          </a:p>
          <a:p>
            <a:pPr marL="153670">
              <a:lnSpc>
                <a:spcPct val="100000"/>
              </a:lnSpc>
            </a:pPr>
            <a:endParaRPr sz="1500"/>
          </a:p>
          <a:p>
            <a:pPr marL="153670">
              <a:lnSpc>
                <a:spcPct val="100000"/>
              </a:lnSpc>
              <a:spcBef>
                <a:spcPts val="40"/>
              </a:spcBef>
            </a:pPr>
            <a:endParaRPr sz="2000"/>
          </a:p>
          <a:p>
            <a:pPr marL="153670" marR="234315" algn="ctr">
              <a:lnSpc>
                <a:spcPct val="100000"/>
              </a:lnSpc>
            </a:pPr>
            <a:r>
              <a:rPr sz="1600" b="1" dirty="0">
                <a:latin typeface="Times New Roman"/>
                <a:cs typeface="Times New Roman"/>
              </a:rPr>
              <a:t>XXXXXXX</a:t>
            </a:r>
            <a:endParaRPr sz="1600">
              <a:latin typeface="Times New Roman"/>
              <a:cs typeface="Times New Roman"/>
            </a:endParaRPr>
          </a:p>
          <a:p>
            <a:pPr marL="153670">
              <a:lnSpc>
                <a:spcPct val="100000"/>
              </a:lnSpc>
              <a:spcBef>
                <a:spcPts val="30"/>
              </a:spcBef>
            </a:pPr>
            <a:endParaRPr sz="1950">
              <a:latin typeface="Times New Roman"/>
              <a:cs typeface="Times New Roman"/>
            </a:endParaRPr>
          </a:p>
          <a:p>
            <a:pPr marL="214629">
              <a:lnSpc>
                <a:spcPct val="100000"/>
              </a:lnSpc>
            </a:pPr>
            <a:r>
              <a:rPr spc="-5" dirty="0"/>
              <a:t>inscrita</a:t>
            </a:r>
            <a:r>
              <a:rPr spc="5" dirty="0"/>
              <a:t> </a:t>
            </a:r>
            <a:r>
              <a:rPr spc="-5" dirty="0"/>
              <a:t>no</a:t>
            </a:r>
            <a:r>
              <a:rPr spc="5" dirty="0"/>
              <a:t> </a:t>
            </a:r>
            <a:r>
              <a:rPr b="1" spc="-5" dirty="0">
                <a:latin typeface="Arial"/>
                <a:cs typeface="Arial"/>
              </a:rPr>
              <a:t>RG:</a:t>
            </a:r>
            <a:r>
              <a:rPr b="1" spc="1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XXXXXXXX</a:t>
            </a:r>
            <a:r>
              <a:rPr dirty="0"/>
              <a:t>,</a:t>
            </a:r>
            <a:r>
              <a:rPr spc="385" dirty="0"/>
              <a:t> </a:t>
            </a:r>
            <a:r>
              <a:rPr spc="-5" dirty="0"/>
              <a:t>participou</a:t>
            </a:r>
            <a:r>
              <a:rPr spc="15" dirty="0"/>
              <a:t> </a:t>
            </a:r>
            <a:r>
              <a:rPr spc="-5" dirty="0"/>
              <a:t>do</a:t>
            </a:r>
            <a:r>
              <a:rPr spc="5" dirty="0"/>
              <a:t> </a:t>
            </a:r>
            <a:r>
              <a:rPr b="1" spc="-5" dirty="0">
                <a:latin typeface="Arial"/>
                <a:cs typeface="Arial"/>
              </a:rPr>
              <a:t>CURSO</a:t>
            </a:r>
            <a:r>
              <a:rPr b="1" dirty="0">
                <a:latin typeface="Arial"/>
                <a:cs typeface="Arial"/>
              </a:rPr>
              <a:t> DE</a:t>
            </a:r>
            <a:r>
              <a:rPr b="1" spc="1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FORMAÇÃO</a:t>
            </a:r>
            <a:r>
              <a:rPr b="1" dirty="0">
                <a:latin typeface="Arial"/>
                <a:cs typeface="Arial"/>
              </a:rPr>
              <a:t> DE</a:t>
            </a:r>
            <a:r>
              <a:rPr b="1" spc="43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COMISSÃO</a:t>
            </a:r>
            <a:r>
              <a:rPr b="1" spc="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INTERNA</a:t>
            </a:r>
            <a:r>
              <a:rPr b="1" spc="-4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DE</a:t>
            </a:r>
            <a:r>
              <a:rPr b="1" spc="1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PREVENÇÃO</a:t>
            </a:r>
          </a:p>
          <a:p>
            <a:pPr marL="214629">
              <a:lnSpc>
                <a:spcPct val="100000"/>
              </a:lnSpc>
              <a:spcBef>
                <a:spcPts val="840"/>
              </a:spcBef>
              <a:tabLst>
                <a:tab pos="5652135" algn="l"/>
              </a:tabLst>
            </a:pPr>
            <a:r>
              <a:rPr b="1" dirty="0">
                <a:latin typeface="Arial"/>
                <a:cs typeface="Arial"/>
              </a:rPr>
              <a:t>DE</a:t>
            </a:r>
            <a:r>
              <a:rPr b="1" spc="16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ACIDENTES</a:t>
            </a:r>
            <a:r>
              <a:rPr b="1" spc="15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-</a:t>
            </a:r>
            <a:r>
              <a:rPr b="1" spc="125" dirty="0">
                <a:latin typeface="Arial"/>
                <a:cs typeface="Arial"/>
              </a:rPr>
              <a:t> </a:t>
            </a:r>
            <a:r>
              <a:rPr b="1" spc="-25" dirty="0">
                <a:latin typeface="Arial"/>
                <a:cs typeface="Arial"/>
              </a:rPr>
              <a:t>CIPA</a:t>
            </a:r>
            <a:r>
              <a:rPr spc="-25" dirty="0"/>
              <a:t>,</a:t>
            </a:r>
            <a:r>
              <a:rPr spc="150" dirty="0"/>
              <a:t> </a:t>
            </a:r>
            <a:r>
              <a:rPr spc="-5" dirty="0"/>
              <a:t>em</a:t>
            </a:r>
            <a:r>
              <a:rPr spc="150" dirty="0"/>
              <a:t> </a:t>
            </a:r>
            <a:r>
              <a:rPr spc="-5" dirty="0"/>
              <a:t>conformidade</a:t>
            </a:r>
            <a:r>
              <a:rPr spc="150" dirty="0"/>
              <a:t> </a:t>
            </a:r>
            <a:r>
              <a:rPr spc="-10" dirty="0"/>
              <a:t>com</a:t>
            </a:r>
            <a:r>
              <a:rPr spc="150" dirty="0"/>
              <a:t> </a:t>
            </a:r>
            <a:r>
              <a:rPr spc="-5" dirty="0"/>
              <a:t>a</a:t>
            </a:r>
            <a:r>
              <a:rPr spc="140" dirty="0"/>
              <a:t> </a:t>
            </a:r>
            <a:r>
              <a:rPr b="1" dirty="0">
                <a:latin typeface="Arial"/>
                <a:cs typeface="Arial"/>
              </a:rPr>
              <a:t>NR-5</a:t>
            </a:r>
            <a:r>
              <a:rPr dirty="0"/>
              <a:t>,</a:t>
            </a:r>
            <a:r>
              <a:rPr spc="130" dirty="0"/>
              <a:t> </a:t>
            </a:r>
            <a:r>
              <a:rPr spc="-5" dirty="0"/>
              <a:t>nos</a:t>
            </a:r>
            <a:r>
              <a:rPr spc="140" dirty="0"/>
              <a:t> </a:t>
            </a:r>
            <a:r>
              <a:rPr dirty="0"/>
              <a:t>dias	</a:t>
            </a:r>
            <a:r>
              <a:rPr spc="-5" dirty="0"/>
              <a:t>XX,</a:t>
            </a:r>
            <a:r>
              <a:rPr spc="165" dirty="0"/>
              <a:t> </a:t>
            </a:r>
            <a:r>
              <a:rPr spc="-10" dirty="0"/>
              <a:t>XX</a:t>
            </a:r>
            <a:r>
              <a:rPr spc="135" dirty="0"/>
              <a:t> </a:t>
            </a:r>
            <a:r>
              <a:rPr spc="-5" dirty="0"/>
              <a:t>e</a:t>
            </a:r>
            <a:r>
              <a:rPr spc="145" dirty="0"/>
              <a:t> </a:t>
            </a:r>
            <a:r>
              <a:rPr dirty="0"/>
              <a:t>XX</a:t>
            </a:r>
            <a:r>
              <a:rPr spc="114" dirty="0"/>
              <a:t> </a:t>
            </a:r>
            <a:r>
              <a:rPr spc="-5" dirty="0"/>
              <a:t>de</a:t>
            </a:r>
            <a:r>
              <a:rPr spc="170" dirty="0"/>
              <a:t> </a:t>
            </a:r>
            <a:r>
              <a:rPr spc="-5" dirty="0"/>
              <a:t>XXXXX</a:t>
            </a:r>
            <a:r>
              <a:rPr spc="145" dirty="0"/>
              <a:t> </a:t>
            </a:r>
            <a:r>
              <a:rPr spc="-5" dirty="0"/>
              <a:t>de</a:t>
            </a:r>
            <a:r>
              <a:rPr spc="125" dirty="0"/>
              <a:t> </a:t>
            </a:r>
            <a:r>
              <a:rPr spc="-5" dirty="0"/>
              <a:t>2022,</a:t>
            </a:r>
            <a:r>
              <a:rPr spc="120" dirty="0"/>
              <a:t> </a:t>
            </a:r>
            <a:r>
              <a:rPr dirty="0"/>
              <a:t>com</a:t>
            </a:r>
            <a:r>
              <a:rPr spc="145" dirty="0"/>
              <a:t> </a:t>
            </a:r>
            <a:r>
              <a:rPr spc="-5" dirty="0"/>
              <a:t>carga</a:t>
            </a:r>
          </a:p>
          <a:p>
            <a:pPr marL="214629">
              <a:lnSpc>
                <a:spcPct val="100000"/>
              </a:lnSpc>
              <a:spcBef>
                <a:spcPts val="844"/>
              </a:spcBef>
            </a:pPr>
            <a:r>
              <a:rPr spc="-5" dirty="0"/>
              <a:t>horária</a:t>
            </a:r>
            <a:r>
              <a:rPr spc="-20" dirty="0"/>
              <a:t> </a:t>
            </a:r>
            <a:r>
              <a:rPr spc="-5" dirty="0"/>
              <a:t>total</a:t>
            </a:r>
            <a:r>
              <a:rPr spc="20" dirty="0"/>
              <a:t> </a:t>
            </a:r>
            <a:r>
              <a:rPr dirty="0"/>
              <a:t>de</a:t>
            </a:r>
            <a:r>
              <a:rPr spc="-25" dirty="0"/>
              <a:t> </a:t>
            </a:r>
            <a:r>
              <a:rPr b="1" dirty="0">
                <a:latin typeface="Arial"/>
                <a:cs typeface="Arial"/>
              </a:rPr>
              <a:t>20</a:t>
            </a:r>
            <a:r>
              <a:rPr b="1" spc="-5" dirty="0">
                <a:latin typeface="Arial"/>
                <a:cs typeface="Arial"/>
              </a:rPr>
              <a:t> horas</a:t>
            </a:r>
            <a:r>
              <a:rPr b="1" dirty="0">
                <a:latin typeface="Arial"/>
                <a:cs typeface="Arial"/>
              </a:rPr>
              <a:t> </a:t>
            </a:r>
            <a:r>
              <a:rPr spc="-5" dirty="0"/>
              <a:t>obtendo</a:t>
            </a:r>
            <a:r>
              <a:rPr spc="-25" dirty="0"/>
              <a:t> </a:t>
            </a:r>
            <a:r>
              <a:rPr dirty="0"/>
              <a:t>o</a:t>
            </a:r>
            <a:r>
              <a:rPr spc="-5" dirty="0"/>
              <a:t> grau </a:t>
            </a:r>
            <a:r>
              <a:rPr dirty="0"/>
              <a:t>de</a:t>
            </a:r>
            <a:r>
              <a:rPr spc="-5" dirty="0"/>
              <a:t> </a:t>
            </a:r>
            <a:r>
              <a:rPr dirty="0"/>
              <a:t>conclusão</a:t>
            </a:r>
            <a:r>
              <a:rPr spc="-45" dirty="0"/>
              <a:t> </a:t>
            </a:r>
            <a:r>
              <a:rPr dirty="0"/>
              <a:t>ao</a:t>
            </a:r>
            <a:r>
              <a:rPr spc="-5" dirty="0"/>
              <a:t> </a:t>
            </a:r>
            <a:r>
              <a:rPr dirty="0"/>
              <a:t>final</a:t>
            </a:r>
            <a:r>
              <a:rPr spc="-15" dirty="0"/>
              <a:t> </a:t>
            </a:r>
            <a:r>
              <a:rPr dirty="0"/>
              <a:t>do</a:t>
            </a:r>
            <a:r>
              <a:rPr spc="-5" dirty="0"/>
              <a:t> curso.</a:t>
            </a:r>
          </a:p>
          <a:p>
            <a:pPr marL="214629">
              <a:lnSpc>
                <a:spcPct val="100000"/>
              </a:lnSpc>
              <a:spcBef>
                <a:spcPts val="1160"/>
              </a:spcBef>
            </a:pPr>
            <a:r>
              <a:rPr b="1" spc="110" dirty="0">
                <a:latin typeface="Cambria"/>
                <a:cs typeface="Cambria"/>
              </a:rPr>
              <a:t>Carga </a:t>
            </a:r>
            <a:r>
              <a:rPr b="1" spc="204" dirty="0">
                <a:latin typeface="Cambria"/>
                <a:cs typeface="Cambria"/>
              </a:rPr>
              <a:t> </a:t>
            </a:r>
            <a:r>
              <a:rPr b="1" spc="75" dirty="0">
                <a:latin typeface="Cambria"/>
                <a:cs typeface="Cambria"/>
              </a:rPr>
              <a:t>horária</a:t>
            </a:r>
            <a:r>
              <a:rPr b="1" spc="130" dirty="0">
                <a:latin typeface="Cambria"/>
                <a:cs typeface="Cambria"/>
              </a:rPr>
              <a:t> </a:t>
            </a:r>
            <a:r>
              <a:rPr b="1" spc="80" dirty="0">
                <a:latin typeface="Cambria"/>
                <a:cs typeface="Cambria"/>
              </a:rPr>
              <a:t>total:</a:t>
            </a:r>
            <a:r>
              <a:rPr b="1" spc="165" dirty="0">
                <a:latin typeface="Cambria"/>
                <a:cs typeface="Cambria"/>
              </a:rPr>
              <a:t> </a:t>
            </a:r>
            <a:r>
              <a:rPr spc="145" dirty="0">
                <a:latin typeface="Trebuchet MS"/>
                <a:cs typeface="Trebuchet MS"/>
              </a:rPr>
              <a:t>20</a:t>
            </a:r>
            <a:r>
              <a:rPr spc="15" dirty="0">
                <a:latin typeface="Trebuchet MS"/>
                <a:cs typeface="Trebuchet MS"/>
              </a:rPr>
              <a:t> </a:t>
            </a:r>
            <a:r>
              <a:rPr spc="114" dirty="0">
                <a:latin typeface="Trebuchet MS"/>
                <a:cs typeface="Trebuchet MS"/>
              </a:rPr>
              <a:t>horas</a:t>
            </a:r>
            <a:r>
              <a:rPr b="1" spc="114" dirty="0">
                <a:latin typeface="Cambria"/>
                <a:cs typeface="Cambria"/>
              </a:rPr>
              <a:t>.</a:t>
            </a:r>
            <a:r>
              <a:rPr b="1" spc="165" dirty="0">
                <a:latin typeface="Cambria"/>
                <a:cs typeface="Cambria"/>
              </a:rPr>
              <a:t> </a:t>
            </a:r>
            <a:r>
              <a:rPr b="1" spc="90" dirty="0">
                <a:latin typeface="Cambria"/>
                <a:cs typeface="Cambria"/>
              </a:rPr>
              <a:t>Data</a:t>
            </a:r>
            <a:r>
              <a:rPr b="1" spc="180" dirty="0">
                <a:latin typeface="Cambria"/>
                <a:cs typeface="Cambria"/>
              </a:rPr>
              <a:t> </a:t>
            </a:r>
            <a:r>
              <a:rPr b="1" spc="95" dirty="0">
                <a:latin typeface="Cambria"/>
                <a:cs typeface="Cambria"/>
              </a:rPr>
              <a:t>da</a:t>
            </a:r>
            <a:r>
              <a:rPr b="1" spc="155" dirty="0">
                <a:latin typeface="Cambria"/>
                <a:cs typeface="Cambria"/>
              </a:rPr>
              <a:t> </a:t>
            </a:r>
            <a:r>
              <a:rPr b="1" spc="85" dirty="0">
                <a:latin typeface="Cambria"/>
                <a:cs typeface="Cambria"/>
              </a:rPr>
              <a:t>Expedição: </a:t>
            </a:r>
            <a:r>
              <a:rPr b="1" spc="235" dirty="0">
                <a:latin typeface="Cambria"/>
                <a:cs typeface="Cambria"/>
              </a:rPr>
              <a:t> </a:t>
            </a:r>
            <a:r>
              <a:rPr b="1" spc="75" dirty="0">
                <a:latin typeface="Cambria"/>
                <a:cs typeface="Cambria"/>
              </a:rPr>
              <a:t>XX/XX/XXXX.</a:t>
            </a:r>
            <a:r>
              <a:rPr b="1" spc="240" dirty="0">
                <a:latin typeface="Cambria"/>
                <a:cs typeface="Cambria"/>
              </a:rPr>
              <a:t> </a:t>
            </a:r>
            <a:r>
              <a:rPr b="1" spc="85" dirty="0">
                <a:latin typeface="Cambria"/>
                <a:cs typeface="Cambria"/>
              </a:rPr>
              <a:t>Validade:</a:t>
            </a:r>
            <a:r>
              <a:rPr b="1" spc="190" dirty="0">
                <a:latin typeface="Cambria"/>
                <a:cs typeface="Cambria"/>
              </a:rPr>
              <a:t> </a:t>
            </a:r>
            <a:r>
              <a:rPr b="1" spc="75" dirty="0">
                <a:latin typeface="Cambria"/>
                <a:cs typeface="Cambria"/>
              </a:rPr>
              <a:t>XX/XX//XXXX.</a:t>
            </a:r>
          </a:p>
          <a:p>
            <a:pPr marL="153670">
              <a:lnSpc>
                <a:spcPct val="100000"/>
              </a:lnSpc>
            </a:pPr>
            <a:endParaRPr sz="1800">
              <a:latin typeface="Cambria"/>
              <a:cs typeface="Cambria"/>
            </a:endParaRPr>
          </a:p>
          <a:p>
            <a:pPr marL="6243955">
              <a:lnSpc>
                <a:spcPct val="100000"/>
              </a:lnSpc>
            </a:pPr>
            <a:r>
              <a:rPr i="1" dirty="0">
                <a:latin typeface="Arial"/>
                <a:cs typeface="Arial"/>
              </a:rPr>
              <a:t>Rio</a:t>
            </a:r>
            <a:r>
              <a:rPr i="1" spc="-40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de</a:t>
            </a:r>
            <a:r>
              <a:rPr i="1" spc="-1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Janeiro,</a:t>
            </a:r>
            <a:r>
              <a:rPr i="1" spc="-25" dirty="0">
                <a:latin typeface="Arial"/>
                <a:cs typeface="Arial"/>
              </a:rPr>
              <a:t> </a:t>
            </a:r>
            <a:r>
              <a:rPr spc="-20" dirty="0"/>
              <a:t>XX</a:t>
            </a:r>
            <a:r>
              <a:rPr spc="25" dirty="0"/>
              <a:t> </a:t>
            </a:r>
            <a:r>
              <a:rPr dirty="0"/>
              <a:t>de</a:t>
            </a:r>
            <a:r>
              <a:rPr spc="-15" dirty="0"/>
              <a:t> </a:t>
            </a:r>
            <a:r>
              <a:rPr spc="-20" dirty="0"/>
              <a:t>XXXXX</a:t>
            </a:r>
            <a:r>
              <a:rPr spc="85" dirty="0"/>
              <a:t> </a:t>
            </a:r>
            <a:r>
              <a:rPr dirty="0"/>
              <a:t>de</a:t>
            </a:r>
            <a:r>
              <a:rPr spc="-35" dirty="0"/>
              <a:t> </a:t>
            </a:r>
            <a:r>
              <a:rPr spc="-20" dirty="0"/>
              <a:t>XXXX.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1080" y="1663319"/>
            <a:ext cx="8603615" cy="3199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Conteúdo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Programático</a:t>
            </a:r>
            <a:r>
              <a:rPr sz="1400" b="1" dirty="0">
                <a:latin typeface="Arial"/>
                <a:cs typeface="Arial"/>
              </a:rPr>
              <a:t> do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Curso: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Arial"/>
              <a:cs typeface="Arial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spc="-5" dirty="0">
                <a:latin typeface="Arial MT"/>
                <a:cs typeface="Arial MT"/>
              </a:rPr>
              <a:t>Estudo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</a:t>
            </a:r>
            <a:r>
              <a:rPr sz="1400" dirty="0">
                <a:latin typeface="Arial MT"/>
                <a:cs typeface="Arial MT"/>
              </a:rPr>
              <a:t> ambiente,</a:t>
            </a:r>
            <a:r>
              <a:rPr sz="1400" spc="-4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das</a:t>
            </a:r>
            <a:r>
              <a:rPr sz="1400" dirty="0">
                <a:latin typeface="Arial MT"/>
                <a:cs typeface="Arial MT"/>
              </a:rPr>
              <a:t> condições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trabalho,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bem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como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dos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riscos</a:t>
            </a:r>
            <a:r>
              <a:rPr sz="1400" dirty="0">
                <a:latin typeface="Arial MT"/>
                <a:cs typeface="Arial MT"/>
              </a:rPr>
              <a:t> originados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processo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produtivo;</a:t>
            </a:r>
            <a:endParaRPr sz="1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 MT"/>
              <a:buChar char="•"/>
            </a:pPr>
            <a:endParaRPr sz="145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spc="-5" dirty="0">
                <a:latin typeface="Arial MT"/>
                <a:cs typeface="Arial MT"/>
              </a:rPr>
              <a:t>Metodologia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investigação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análise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acidentes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doenças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trabalho;</a:t>
            </a:r>
            <a:endParaRPr sz="1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 MT"/>
              <a:buChar char="•"/>
            </a:pPr>
            <a:endParaRPr sz="145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Noções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sobre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acidentes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doenças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trabalho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decorrentes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da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exposição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aos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riscos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existentes</a:t>
            </a:r>
            <a:r>
              <a:rPr sz="1400" spc="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na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empresa;</a:t>
            </a:r>
            <a:endParaRPr sz="1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145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Noções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sobre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Síndrome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da</a:t>
            </a:r>
            <a:r>
              <a:rPr sz="1400" dirty="0">
                <a:latin typeface="Arial MT"/>
                <a:cs typeface="Arial MT"/>
              </a:rPr>
              <a:t> Imunodeficiência</a:t>
            </a:r>
            <a:r>
              <a:rPr sz="1400" spc="-13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Adquirida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–</a:t>
            </a:r>
            <a:r>
              <a:rPr sz="1400" spc="-8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AIDS,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</a:t>
            </a:r>
            <a:r>
              <a:rPr sz="1400" dirty="0">
                <a:latin typeface="Arial MT"/>
                <a:cs typeface="Arial MT"/>
              </a:rPr>
              <a:t> medidas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prevenção;</a:t>
            </a:r>
            <a:endParaRPr sz="1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 MT"/>
              <a:buChar char="•"/>
            </a:pPr>
            <a:endParaRPr sz="145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Noções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sobre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as</a:t>
            </a:r>
            <a:r>
              <a:rPr sz="1400" dirty="0">
                <a:latin typeface="Arial MT"/>
                <a:cs typeface="Arial MT"/>
              </a:rPr>
              <a:t> legislações</a:t>
            </a:r>
            <a:r>
              <a:rPr sz="1400" spc="-4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trabalhista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</a:t>
            </a:r>
            <a:r>
              <a:rPr sz="1400" spc="2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previdenciária</a:t>
            </a:r>
            <a:r>
              <a:rPr sz="1400" spc="-6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relativas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à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segurança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saúde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no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trabalho;</a:t>
            </a:r>
            <a:endParaRPr sz="1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 MT"/>
              <a:buChar char="•"/>
            </a:pPr>
            <a:endParaRPr sz="145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spc="-5" dirty="0">
                <a:latin typeface="Arial MT"/>
                <a:cs typeface="Arial MT"/>
              </a:rPr>
              <a:t>Princípios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gerais </a:t>
            </a:r>
            <a:r>
              <a:rPr sz="1400" spc="-5" dirty="0">
                <a:latin typeface="Arial MT"/>
                <a:cs typeface="Arial MT"/>
              </a:rPr>
              <a:t>de </a:t>
            </a:r>
            <a:r>
              <a:rPr sz="1400" dirty="0">
                <a:latin typeface="Arial MT"/>
                <a:cs typeface="Arial MT"/>
              </a:rPr>
              <a:t>higiene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 trabalho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</a:t>
            </a:r>
            <a:r>
              <a:rPr sz="1400" dirty="0">
                <a:latin typeface="Arial MT"/>
                <a:cs typeface="Arial MT"/>
              </a:rPr>
              <a:t> medidas</a:t>
            </a:r>
            <a:r>
              <a:rPr sz="1400" spc="-4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controle dos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riscos;</a:t>
            </a:r>
            <a:endParaRPr sz="1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 MT"/>
              <a:buChar char="•"/>
            </a:pPr>
            <a:endParaRPr sz="145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spc="-5" dirty="0">
                <a:latin typeface="Arial MT"/>
                <a:cs typeface="Arial MT"/>
              </a:rPr>
              <a:t>Organização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da</a:t>
            </a:r>
            <a:r>
              <a:rPr sz="1400" spc="-5" dirty="0">
                <a:latin typeface="Arial MT"/>
                <a:cs typeface="Arial MT"/>
              </a:rPr>
              <a:t> </a:t>
            </a:r>
            <a:r>
              <a:rPr sz="1400" spc="-25" dirty="0">
                <a:latin typeface="Arial MT"/>
                <a:cs typeface="Arial MT"/>
              </a:rPr>
              <a:t>CIPA</a:t>
            </a:r>
            <a:r>
              <a:rPr sz="1400" spc="-8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e</a:t>
            </a:r>
            <a:r>
              <a:rPr sz="1400" spc="-5" dirty="0">
                <a:latin typeface="Arial MT"/>
                <a:cs typeface="Arial MT"/>
              </a:rPr>
              <a:t> outros assuntos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necessários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ao</a:t>
            </a:r>
            <a:r>
              <a:rPr sz="1400" spc="-5" dirty="0">
                <a:latin typeface="Arial MT"/>
                <a:cs typeface="Arial MT"/>
              </a:rPr>
              <a:t> exercício</a:t>
            </a:r>
            <a:r>
              <a:rPr sz="1400" dirty="0">
                <a:latin typeface="Arial MT"/>
                <a:cs typeface="Arial MT"/>
              </a:rPr>
              <a:t> das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atribuições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da</a:t>
            </a:r>
            <a:r>
              <a:rPr sz="1400" spc="-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Comissão.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46036" y="280162"/>
            <a:ext cx="1398905" cy="6828155"/>
            <a:chOff x="346036" y="280162"/>
            <a:chExt cx="1398905" cy="6828155"/>
          </a:xfrm>
        </p:grpSpPr>
        <p:sp>
          <p:nvSpPr>
            <p:cNvPr id="4" name="object 4"/>
            <p:cNvSpPr/>
            <p:nvPr/>
          </p:nvSpPr>
          <p:spPr>
            <a:xfrm>
              <a:off x="346036" y="280162"/>
              <a:ext cx="1143635" cy="1285875"/>
            </a:xfrm>
            <a:custGeom>
              <a:avLst/>
              <a:gdLst/>
              <a:ahLst/>
              <a:cxnLst/>
              <a:rect l="l" t="t" r="r" b="b"/>
              <a:pathLst>
                <a:path w="1143635" h="1285875">
                  <a:moveTo>
                    <a:pt x="1143038" y="0"/>
                  </a:moveTo>
                  <a:lnTo>
                    <a:pt x="0" y="0"/>
                  </a:lnTo>
                  <a:lnTo>
                    <a:pt x="0" y="1285875"/>
                  </a:lnTo>
                  <a:lnTo>
                    <a:pt x="1143038" y="0"/>
                  </a:lnTo>
                  <a:close/>
                </a:path>
              </a:pathLst>
            </a:custGeom>
            <a:solidFill>
              <a:srgbClr val="00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7549" y="6280963"/>
              <a:ext cx="827290" cy="827290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3296665" y="670179"/>
            <a:ext cx="42424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150" dirty="0">
                <a:solidFill>
                  <a:srgbClr val="006600"/>
                </a:solidFill>
                <a:latin typeface="Cambria"/>
                <a:cs typeface="Cambria"/>
              </a:rPr>
              <a:t>CURSO</a:t>
            </a:r>
            <a:r>
              <a:rPr sz="1600" b="1" spc="16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14" dirty="0">
                <a:solidFill>
                  <a:srgbClr val="006600"/>
                </a:solidFill>
                <a:latin typeface="Cambria"/>
                <a:cs typeface="Cambria"/>
              </a:rPr>
              <a:t>DE</a:t>
            </a:r>
            <a:r>
              <a:rPr sz="1600" b="1" spc="17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25" dirty="0">
                <a:solidFill>
                  <a:srgbClr val="006600"/>
                </a:solidFill>
                <a:latin typeface="Cambria"/>
                <a:cs typeface="Cambria"/>
              </a:rPr>
              <a:t>RECICLAGEM</a:t>
            </a:r>
            <a:r>
              <a:rPr sz="1600" b="1" spc="15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14" dirty="0">
                <a:solidFill>
                  <a:srgbClr val="006600"/>
                </a:solidFill>
                <a:latin typeface="Cambria"/>
                <a:cs typeface="Cambria"/>
              </a:rPr>
              <a:t>DE</a:t>
            </a:r>
            <a:r>
              <a:rPr sz="1600" b="1" spc="17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90" dirty="0">
                <a:solidFill>
                  <a:srgbClr val="006600"/>
                </a:solidFill>
                <a:latin typeface="Cambria"/>
                <a:cs typeface="Cambria"/>
              </a:rPr>
              <a:t>NR-5</a:t>
            </a:r>
            <a:r>
              <a:rPr sz="1600" b="1" spc="16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210" dirty="0">
                <a:solidFill>
                  <a:srgbClr val="006600"/>
                </a:solidFill>
                <a:latin typeface="Trebuchet MS"/>
                <a:cs typeface="Trebuchet MS"/>
              </a:rPr>
              <a:t>–</a:t>
            </a:r>
            <a:r>
              <a:rPr sz="1600" b="1" spc="50" dirty="0">
                <a:solidFill>
                  <a:srgbClr val="006600"/>
                </a:solidFill>
                <a:latin typeface="Trebuchet MS"/>
                <a:cs typeface="Trebuchet MS"/>
              </a:rPr>
              <a:t> </a:t>
            </a:r>
            <a:r>
              <a:rPr sz="1600" b="1" spc="114" dirty="0">
                <a:solidFill>
                  <a:srgbClr val="006600"/>
                </a:solidFill>
                <a:latin typeface="Cambria"/>
                <a:cs typeface="Cambria"/>
              </a:rPr>
              <a:t>CIPA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35404" y="6285865"/>
            <a:ext cx="7162165" cy="7112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700"/>
              </a:spcBef>
            </a:pPr>
            <a:r>
              <a:rPr sz="1000" b="1" spc="-5" dirty="0">
                <a:latin typeface="Arial"/>
                <a:cs typeface="Arial"/>
              </a:rPr>
              <a:t>JB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SERVIÇOS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DE </a:t>
            </a:r>
            <a:r>
              <a:rPr sz="1000" b="1" spc="-10" dirty="0">
                <a:latin typeface="Arial"/>
                <a:cs typeface="Arial"/>
              </a:rPr>
              <a:t>ASSESSORIA</a:t>
            </a:r>
            <a:r>
              <a:rPr sz="1000" b="1" spc="6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E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CONSULTORIA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EMPRESARIAL</a:t>
            </a:r>
            <a:r>
              <a:rPr sz="1000" b="1" spc="120" dirty="0">
                <a:latin typeface="Arial"/>
                <a:cs typeface="Arial"/>
              </a:rPr>
              <a:t> </a:t>
            </a:r>
            <a:r>
              <a:rPr sz="1000" b="1" spc="5" dirty="0">
                <a:latin typeface="Arial"/>
                <a:cs typeface="Arial"/>
              </a:rPr>
              <a:t>LTDA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–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ME.</a:t>
            </a:r>
            <a:r>
              <a:rPr sz="1000" b="1" spc="3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CNPJ: 25.108.808/0001-18.</a:t>
            </a:r>
            <a:endParaRPr sz="10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600"/>
              </a:spcBef>
            </a:pPr>
            <a:r>
              <a:rPr sz="1000" b="1" spc="-5" dirty="0">
                <a:latin typeface="Arial"/>
                <a:cs typeface="Arial"/>
              </a:rPr>
              <a:t>ENDEREÇO:</a:t>
            </a:r>
            <a:r>
              <a:rPr sz="1000" b="1" spc="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RUA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MONCORVO</a:t>
            </a:r>
            <a:r>
              <a:rPr sz="1000" b="1" spc="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FILHO,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99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LOJA</a:t>
            </a:r>
            <a:r>
              <a:rPr sz="1000" b="1" spc="28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-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CENTRO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DO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RIO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DE </a:t>
            </a:r>
            <a:r>
              <a:rPr sz="1000" b="1" spc="-10" dirty="0">
                <a:latin typeface="Arial"/>
                <a:cs typeface="Arial"/>
              </a:rPr>
              <a:t>JANEIRO</a:t>
            </a:r>
            <a:r>
              <a:rPr sz="1000" b="1" spc="5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–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RJ.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1000" b="1" dirty="0">
                <a:latin typeface="Arial"/>
                <a:cs typeface="Arial"/>
              </a:rPr>
              <a:t>TELEFONE: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(21)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3933-1161.</a:t>
            </a:r>
            <a:r>
              <a:rPr sz="1000" b="1" spc="-5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E-MAIL:</a:t>
            </a:r>
            <a:r>
              <a:rPr sz="1000" b="1" spc="6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3"/>
              </a:rPr>
              <a:t>jbengenhariadeseguranca@gmail.com.</a:t>
            </a:r>
            <a:r>
              <a:rPr sz="1000" b="1" spc="-50" dirty="0">
                <a:latin typeface="Arial"/>
                <a:cs typeface="Arial"/>
                <a:hlinkClick r:id="rId3"/>
              </a:rPr>
              <a:t> </a:t>
            </a:r>
            <a:r>
              <a:rPr sz="1000" b="1" spc="-5" dirty="0">
                <a:latin typeface="Arial"/>
                <a:cs typeface="Arial"/>
              </a:rPr>
              <a:t>SITE:</a:t>
            </a:r>
            <a:r>
              <a:rPr sz="1000" b="1" spc="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4"/>
              </a:rPr>
              <a:t>www.jbsegurancadotrabalho.com.br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199</Words>
  <Application>Microsoft Office PowerPoint</Application>
  <PresentationFormat>Personalizar</PresentationFormat>
  <Paragraphs>39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Office Theme</vt:lpstr>
      <vt:lpstr>CERTIFICADO DE CONCLUSÃO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CERTIFICADO</dc:title>
  <dc:creator>PC</dc:creator>
  <cp:lastModifiedBy>win7</cp:lastModifiedBy>
  <cp:revision>1</cp:revision>
  <dcterms:created xsi:type="dcterms:W3CDTF">2022-06-16T18:51:29Z</dcterms:created>
  <dcterms:modified xsi:type="dcterms:W3CDTF">2022-06-16T18:52:25Z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2022-06-16T00:00:00Z</vt:filetime>
  </property>
</Properties>
</file>