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" y="-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9160" y="1931885"/>
            <a:ext cx="2899645" cy="28997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2794" y="3106420"/>
            <a:ext cx="9147810" cy="2085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segurancadotrabalho.com.br/" TargetMode="External"/><Relationship Id="rId2" Type="http://schemas.openxmlformats.org/officeDocument/2006/relationships/hyperlink" Target="mailto:jbengenhariadeseguranca@gmail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7240" y="3106420"/>
            <a:ext cx="9143365" cy="20853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9209"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Times New Roman"/>
                <a:cs typeface="Times New Roman"/>
              </a:rPr>
              <a:t>XXXXXXXXXXXXXX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4501515" algn="l"/>
              </a:tabLst>
            </a:pPr>
            <a:r>
              <a:rPr sz="1400" spc="-5" dirty="0">
                <a:latin typeface="Arial MT"/>
                <a:cs typeface="Arial MT"/>
              </a:rPr>
              <a:t>inscrito</a:t>
            </a:r>
            <a:r>
              <a:rPr sz="1400" spc="40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no</a:t>
            </a:r>
            <a:r>
              <a:rPr sz="1400" spc="405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RG:</a:t>
            </a:r>
            <a:r>
              <a:rPr sz="1400" b="1" spc="4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XXXXXXXX</a:t>
            </a:r>
            <a:r>
              <a:rPr sz="1400" dirty="0">
                <a:latin typeface="Arial MT"/>
                <a:cs typeface="Arial MT"/>
              </a:rPr>
              <a:t>,</a:t>
            </a:r>
            <a:r>
              <a:rPr sz="1400" spc="39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participou</a:t>
            </a:r>
            <a:r>
              <a:rPr sz="1400" spc="40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do</a:t>
            </a:r>
            <a:r>
              <a:rPr sz="1400" spc="405" dirty="0">
                <a:latin typeface="Arial MT"/>
                <a:cs typeface="Arial MT"/>
              </a:rPr>
              <a:t> </a:t>
            </a:r>
            <a:r>
              <a:rPr sz="1400" b="1" dirty="0">
                <a:latin typeface="Arial"/>
                <a:cs typeface="Arial"/>
              </a:rPr>
              <a:t>CURSO	DE  FORMAÇÃO</a:t>
            </a:r>
            <a:r>
              <a:rPr sz="1400" b="1" spc="3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  </a:t>
            </a:r>
            <a:r>
              <a:rPr sz="1400" b="1" spc="-10" dirty="0">
                <a:latin typeface="Arial"/>
                <a:cs typeface="Arial"/>
              </a:rPr>
              <a:t>EQUIPAMENTO  </a:t>
            </a:r>
            <a:r>
              <a:rPr sz="1400" b="1" dirty="0">
                <a:latin typeface="Arial"/>
                <a:cs typeface="Arial"/>
              </a:rPr>
              <a:t>DE  PROTEÇÃO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400" b="1" spc="-5" dirty="0">
                <a:latin typeface="Arial"/>
                <a:cs typeface="Arial"/>
              </a:rPr>
              <a:t>INDIVIDUAL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(EPI)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EQUIPAMENTO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 </a:t>
            </a:r>
            <a:r>
              <a:rPr sz="1400" b="1" spc="-5" dirty="0">
                <a:latin typeface="Arial"/>
                <a:cs typeface="Arial"/>
              </a:rPr>
              <a:t>PROTEÇÃO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COLETIVA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(EPC)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dirty="0">
                <a:latin typeface="Arial MT"/>
                <a:cs typeface="Arial MT"/>
              </a:rPr>
              <a:t>em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conformidade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com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NR-6</a:t>
            </a:r>
            <a:r>
              <a:rPr sz="1400" spc="-5" dirty="0">
                <a:latin typeface="Arial MT"/>
                <a:cs typeface="Arial MT"/>
              </a:rPr>
              <a:t>,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dia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XX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spc="-15" dirty="0">
                <a:latin typeface="Arial MT"/>
                <a:cs typeface="Arial MT"/>
              </a:rPr>
              <a:t>XXXXXX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XXXX,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com</a:t>
            </a:r>
            <a:r>
              <a:rPr sz="1400" spc="-5" dirty="0">
                <a:latin typeface="Arial MT"/>
                <a:cs typeface="Arial MT"/>
              </a:rPr>
              <a:t> carga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horária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total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06 horas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 MT"/>
                <a:cs typeface="Arial MT"/>
              </a:rPr>
              <a:t>obtendo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grau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conclusão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ao</a:t>
            </a:r>
            <a:r>
              <a:rPr sz="1400" dirty="0">
                <a:latin typeface="Arial MT"/>
                <a:cs typeface="Arial MT"/>
              </a:rPr>
              <a:t> final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curso.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5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Arial MT"/>
              <a:cs typeface="Arial MT"/>
            </a:endParaRPr>
          </a:p>
          <a:p>
            <a:pPr marL="5519420">
              <a:lnSpc>
                <a:spcPct val="100000"/>
              </a:lnSpc>
            </a:pPr>
            <a:r>
              <a:rPr sz="1400" i="1" dirty="0">
                <a:latin typeface="Arial"/>
                <a:cs typeface="Arial"/>
              </a:rPr>
              <a:t>Rio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de</a:t>
            </a:r>
            <a:r>
              <a:rPr sz="1400" i="1" spc="-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Janeiro,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spc="-20" dirty="0">
                <a:latin typeface="Arial MT"/>
                <a:cs typeface="Arial MT"/>
              </a:rPr>
              <a:t>XX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XXXXXXXX</a:t>
            </a:r>
            <a:r>
              <a:rPr sz="1400" spc="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-20" dirty="0">
                <a:latin typeface="Arial MT"/>
                <a:cs typeface="Arial MT"/>
              </a:rPr>
              <a:t> XXXX</a:t>
            </a:r>
            <a:r>
              <a:rPr sz="1400" i="1" spc="-2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5" name="object 5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6427" y="5781421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2319" y="1771015"/>
            <a:ext cx="9134475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65125" algn="l"/>
              </a:tabLst>
            </a:pPr>
            <a:r>
              <a:rPr sz="1400" dirty="0">
                <a:latin typeface="Arial MT"/>
                <a:cs typeface="Arial MT"/>
              </a:rPr>
              <a:t>A	JB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SERVIÇOS</a:t>
            </a:r>
            <a:r>
              <a:rPr sz="1400" spc="59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ASSESSORIA</a:t>
            </a:r>
            <a:r>
              <a:rPr sz="1400" spc="5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CONSULTORIA</a:t>
            </a:r>
            <a:r>
              <a:rPr sz="1400" spc="5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EMPRESARIAL</a:t>
            </a:r>
            <a:r>
              <a:rPr sz="1400" spc="53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LTDA</a:t>
            </a:r>
            <a:r>
              <a:rPr sz="1400" spc="5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ME,</a:t>
            </a:r>
            <a:r>
              <a:rPr sz="1400" spc="5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inscrita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CNPJ: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 MT"/>
                <a:cs typeface="Arial MT"/>
              </a:rPr>
              <a:t>25.108.808/0001-18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localizada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r>
              <a:rPr sz="1400" dirty="0">
                <a:latin typeface="Arial MT"/>
                <a:cs typeface="Arial MT"/>
              </a:rPr>
              <a:t> Rua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Moncorvo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Filho,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99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loja,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Centro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Rio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Janeiro,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certifica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que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9" name="object 9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91177" y="5076774"/>
              <a:ext cx="1409319" cy="140931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826384" y="3139313"/>
              <a:ext cx="4752975" cy="0"/>
            </a:xfrm>
            <a:custGeom>
              <a:avLst/>
              <a:gdLst/>
              <a:ahLst/>
              <a:cxnLst/>
              <a:rect l="l" t="t" r="r" b="b"/>
              <a:pathLst>
                <a:path w="4752975">
                  <a:moveTo>
                    <a:pt x="0" y="0"/>
                  </a:moveTo>
                  <a:lnTo>
                    <a:pt x="4752594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307719" y="5791581"/>
            <a:ext cx="2574290" cy="1169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</a:t>
            </a:r>
            <a:r>
              <a:rPr sz="1000" spc="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Instrutor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Curso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 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Bombeiro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Civil</a:t>
            </a:r>
            <a:endParaRPr sz="1000">
              <a:latin typeface="Arial MT"/>
              <a:cs typeface="Arial MT"/>
            </a:endParaRPr>
          </a:p>
          <a:p>
            <a:pPr marL="5080" algn="ctr">
              <a:lnSpc>
                <a:spcPct val="100000"/>
              </a:lnSpc>
              <a:spcBef>
                <a:spcPts val="600"/>
              </a:spcBef>
            </a:pPr>
            <a:r>
              <a:rPr sz="1000" spc="-10" dirty="0">
                <a:latin typeface="Arial MT"/>
                <a:cs typeface="Arial MT"/>
              </a:rPr>
              <a:t>SRTE:XXXXXXXX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5404" y="6285865"/>
            <a:ext cx="7162165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RUA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MONCORVO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FILHO,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2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CENTRO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RIO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JANEIRO</a:t>
            </a:r>
            <a:r>
              <a:rPr sz="1000" b="1" spc="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jbengenhariadeseguranca@gmail.com.</a:t>
            </a:r>
            <a:r>
              <a:rPr sz="1000" b="1" spc="-50" dirty="0">
                <a:latin typeface="Arial"/>
                <a:cs typeface="Arial"/>
                <a:hlinkClick r:id="rId2"/>
              </a:rPr>
              <a:t>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6036" y="280162"/>
            <a:ext cx="1143635" cy="1285875"/>
          </a:xfrm>
          <a:custGeom>
            <a:avLst/>
            <a:gdLst/>
            <a:ahLst/>
            <a:cxnLst/>
            <a:rect l="l" t="t" r="r" b="b"/>
            <a:pathLst>
              <a:path w="1143635" h="1285875">
                <a:moveTo>
                  <a:pt x="1143038" y="0"/>
                </a:moveTo>
                <a:lnTo>
                  <a:pt x="0" y="0"/>
                </a:lnTo>
                <a:lnTo>
                  <a:pt x="0" y="1285875"/>
                </a:lnTo>
                <a:lnTo>
                  <a:pt x="1143038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8069" y="539115"/>
            <a:ext cx="8691245" cy="478091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1130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FORMAÇÃO</a:t>
            </a:r>
            <a:r>
              <a:rPr sz="16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85" dirty="0">
                <a:solidFill>
                  <a:srgbClr val="006600"/>
                </a:solidFill>
                <a:latin typeface="Cambria"/>
                <a:cs typeface="Cambria"/>
              </a:rPr>
              <a:t>NR-6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-20" dirty="0">
                <a:solidFill>
                  <a:srgbClr val="006600"/>
                </a:solidFill>
                <a:latin typeface="Cambria"/>
                <a:cs typeface="Cambria"/>
              </a:rPr>
              <a:t>-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40" dirty="0">
                <a:solidFill>
                  <a:srgbClr val="006600"/>
                </a:solidFill>
                <a:latin typeface="Cambria"/>
                <a:cs typeface="Cambria"/>
              </a:rPr>
              <a:t>EPI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0" dirty="0">
                <a:solidFill>
                  <a:srgbClr val="006600"/>
                </a:solidFill>
                <a:latin typeface="Cambria"/>
                <a:cs typeface="Cambria"/>
              </a:rPr>
              <a:t>EPC</a:t>
            </a:r>
            <a:endParaRPr sz="1600">
              <a:latin typeface="Cambria"/>
              <a:cs typeface="Cambria"/>
            </a:endParaRPr>
          </a:p>
          <a:p>
            <a:pPr marL="8255" algn="ctr">
              <a:lnSpc>
                <a:spcPct val="100000"/>
              </a:lnSpc>
              <a:spcBef>
                <a:spcPts val="905"/>
              </a:spcBef>
            </a:pPr>
            <a:r>
              <a:rPr sz="1400" b="1" spc="110" dirty="0">
                <a:solidFill>
                  <a:srgbClr val="006600"/>
                </a:solidFill>
                <a:latin typeface="Cambria"/>
                <a:cs typeface="Cambria"/>
              </a:rPr>
              <a:t>Carga</a:t>
            </a:r>
            <a:r>
              <a:rPr sz="14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horária</a:t>
            </a:r>
            <a:r>
              <a:rPr sz="1400" b="1" spc="13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total:</a:t>
            </a:r>
            <a:r>
              <a:rPr sz="14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05" dirty="0">
                <a:solidFill>
                  <a:srgbClr val="006600"/>
                </a:solidFill>
                <a:latin typeface="Cambria"/>
                <a:cs typeface="Cambria"/>
              </a:rPr>
              <a:t>06</a:t>
            </a:r>
            <a:r>
              <a:rPr sz="1400" spc="13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14" dirty="0">
                <a:solidFill>
                  <a:srgbClr val="006600"/>
                </a:solidFill>
                <a:latin typeface="Cambria"/>
                <a:cs typeface="Cambria"/>
              </a:rPr>
              <a:t>horas.</a:t>
            </a:r>
            <a:r>
              <a:rPr sz="1400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0" dirty="0">
                <a:solidFill>
                  <a:srgbClr val="006600"/>
                </a:solidFill>
                <a:latin typeface="Cambria"/>
                <a:cs typeface="Cambria"/>
              </a:rPr>
              <a:t>Data</a:t>
            </a:r>
            <a:r>
              <a:rPr sz="14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5" dirty="0">
                <a:solidFill>
                  <a:srgbClr val="006600"/>
                </a:solidFill>
                <a:latin typeface="Cambria"/>
                <a:cs typeface="Cambria"/>
              </a:rPr>
              <a:t>da</a:t>
            </a:r>
            <a:r>
              <a:rPr sz="14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Expedição:</a:t>
            </a:r>
            <a:r>
              <a:rPr sz="14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85" dirty="0">
                <a:solidFill>
                  <a:srgbClr val="006600"/>
                </a:solidFill>
                <a:latin typeface="Cambria"/>
                <a:cs typeface="Cambria"/>
              </a:rPr>
              <a:t>XX/XX/XXXX</a:t>
            </a:r>
            <a:r>
              <a:rPr sz="1400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0" dirty="0">
                <a:solidFill>
                  <a:srgbClr val="006600"/>
                </a:solidFill>
                <a:latin typeface="Cambria"/>
                <a:cs typeface="Cambria"/>
              </a:rPr>
              <a:t>Data</a:t>
            </a:r>
            <a:r>
              <a:rPr sz="14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105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4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Validade:</a:t>
            </a:r>
            <a:r>
              <a:rPr sz="1400" b="1" spc="19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90" dirty="0">
                <a:solidFill>
                  <a:srgbClr val="006600"/>
                </a:solidFill>
                <a:latin typeface="Cambria"/>
                <a:cs typeface="Cambria"/>
              </a:rPr>
              <a:t>XX/XX/XXXX.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Conteúdo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Programático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do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Curso: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Definições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Norma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Regulamentadora;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15" dirty="0">
                <a:latin typeface="Arial MT"/>
                <a:cs typeface="Arial MT"/>
              </a:rPr>
              <a:t>Tipos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</a:t>
            </a:r>
            <a:r>
              <a:rPr sz="1400" spc="-35" dirty="0">
                <a:latin typeface="Arial MT"/>
                <a:cs typeface="Arial MT"/>
              </a:rPr>
              <a:t>E.P.I.</a:t>
            </a:r>
            <a:r>
              <a:rPr sz="1400" spc="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 </a:t>
            </a:r>
            <a:r>
              <a:rPr sz="1400" spc="-35" dirty="0">
                <a:latin typeface="Arial MT"/>
                <a:cs typeface="Arial MT"/>
              </a:rPr>
              <a:t>E.P.C.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conforme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atividade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exercida.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Uso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adequado;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Substituição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Devolução;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Higienização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EPI’s;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Equipamento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uso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Permanente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(Pessoal);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Equipamentos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Reserva;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spcBef>
                <a:spcPts val="5"/>
              </a:spcBef>
              <a:buSzPct val="92857"/>
              <a:buChar char="•"/>
              <a:tabLst>
                <a:tab pos="76200" algn="l"/>
              </a:tabLst>
            </a:pPr>
            <a:r>
              <a:rPr sz="1400" spc="5" dirty="0">
                <a:latin typeface="Arial MT"/>
                <a:cs typeface="Arial MT"/>
              </a:rPr>
              <a:t>C</a:t>
            </a:r>
            <a:r>
              <a:rPr sz="1400" dirty="0">
                <a:latin typeface="Arial MT"/>
                <a:cs typeface="Arial MT"/>
              </a:rPr>
              <a:t>apace</a:t>
            </a:r>
            <a:r>
              <a:rPr sz="1400" spc="-10" dirty="0">
                <a:latin typeface="Arial MT"/>
                <a:cs typeface="Arial MT"/>
              </a:rPr>
              <a:t>t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Segu</a:t>
            </a: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dirty="0">
                <a:latin typeface="Arial MT"/>
                <a:cs typeface="Arial MT"/>
              </a:rPr>
              <a:t>ança;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Bo</a:t>
            </a:r>
            <a:r>
              <a:rPr sz="1400" spc="-10" dirty="0">
                <a:latin typeface="Arial MT"/>
                <a:cs typeface="Arial MT"/>
              </a:rPr>
              <a:t>t</a:t>
            </a:r>
            <a:r>
              <a:rPr sz="1400" dirty="0">
                <a:latin typeface="Arial MT"/>
                <a:cs typeface="Arial MT"/>
              </a:rPr>
              <a:t>a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Segu</a:t>
            </a: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dirty="0">
                <a:latin typeface="Arial MT"/>
                <a:cs typeface="Arial MT"/>
              </a:rPr>
              <a:t>ança;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Ó</a:t>
            </a:r>
            <a:r>
              <a:rPr sz="1400" dirty="0">
                <a:latin typeface="Arial MT"/>
                <a:cs typeface="Arial MT"/>
              </a:rPr>
              <a:t>cu</a:t>
            </a:r>
            <a:r>
              <a:rPr sz="1400" spc="5" dirty="0">
                <a:latin typeface="Arial MT"/>
                <a:cs typeface="Arial MT"/>
              </a:rPr>
              <a:t>l</a:t>
            </a:r>
            <a:r>
              <a:rPr sz="1400" dirty="0">
                <a:latin typeface="Arial MT"/>
                <a:cs typeface="Arial MT"/>
              </a:rPr>
              <a:t>os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Segu</a:t>
            </a: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dirty="0">
                <a:latin typeface="Arial MT"/>
                <a:cs typeface="Arial MT"/>
              </a:rPr>
              <a:t>ança;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</a:t>
            </a: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dirty="0">
                <a:latin typeface="Arial MT"/>
                <a:cs typeface="Arial MT"/>
              </a:rPr>
              <a:t>o</a:t>
            </a:r>
            <a:r>
              <a:rPr sz="1400" spc="-10" dirty="0">
                <a:latin typeface="Arial MT"/>
                <a:cs typeface="Arial MT"/>
              </a:rPr>
              <a:t>t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t</a:t>
            </a:r>
            <a:r>
              <a:rPr sz="1400" dirty="0">
                <a:latin typeface="Arial MT"/>
                <a:cs typeface="Arial MT"/>
              </a:rPr>
              <a:t>or</a:t>
            </a:r>
            <a:r>
              <a:rPr sz="1400" spc="-9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Au</a:t>
            </a: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spc="5" dirty="0">
                <a:latin typeface="Arial MT"/>
                <a:cs typeface="Arial MT"/>
              </a:rPr>
              <a:t>i</a:t>
            </a:r>
            <a:r>
              <a:rPr sz="1400" dirty="0">
                <a:latin typeface="Arial MT"/>
                <a:cs typeface="Arial MT"/>
              </a:rPr>
              <a:t>cu</a:t>
            </a:r>
            <a:r>
              <a:rPr sz="1400" spc="5" dirty="0">
                <a:latin typeface="Arial MT"/>
                <a:cs typeface="Arial MT"/>
              </a:rPr>
              <a:t>l</a:t>
            </a:r>
            <a:r>
              <a:rPr sz="1400" dirty="0">
                <a:latin typeface="Arial MT"/>
                <a:cs typeface="Arial MT"/>
              </a:rPr>
              <a:t>ar;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Luva</a:t>
            </a:r>
            <a:r>
              <a:rPr sz="1400" spc="-5" dirty="0">
                <a:latin typeface="Arial MT"/>
                <a:cs typeface="Arial MT"/>
              </a:rPr>
              <a:t>s</a:t>
            </a:r>
            <a:r>
              <a:rPr sz="1400" dirty="0">
                <a:latin typeface="Arial MT"/>
                <a:cs typeface="Arial MT"/>
              </a:rPr>
              <a:t>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EPI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Específico;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EPI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exclusivos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para</a:t>
            </a:r>
            <a:r>
              <a:rPr sz="1400" dirty="0">
                <a:latin typeface="Arial MT"/>
                <a:cs typeface="Arial MT"/>
              </a:rPr>
              <a:t> funções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ou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atividades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especificas: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Cinto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Segurança; </a:t>
            </a:r>
            <a:r>
              <a:rPr sz="1400" spc="-10" dirty="0">
                <a:latin typeface="Arial MT"/>
                <a:cs typeface="Arial MT"/>
              </a:rPr>
              <a:t>Vestimenta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para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Arco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Voltaico;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  <a:tab pos="1078865" algn="l"/>
                <a:tab pos="1920239" algn="l"/>
                <a:tab pos="2725420" algn="l"/>
                <a:tab pos="4295775" algn="l"/>
                <a:tab pos="4620895" algn="l"/>
                <a:tab pos="5555615" algn="l"/>
                <a:tab pos="6020435" algn="l"/>
                <a:tab pos="6780530" algn="l"/>
                <a:tab pos="8383270" algn="l"/>
              </a:tabLst>
            </a:pPr>
            <a:r>
              <a:rPr sz="1400" spc="-15" dirty="0">
                <a:latin typeface="Arial MT"/>
                <a:cs typeface="Arial MT"/>
              </a:rPr>
              <a:t>Vestimenta	</a:t>
            </a:r>
            <a:r>
              <a:rPr sz="1400" spc="-5" dirty="0">
                <a:latin typeface="Arial MT"/>
                <a:cs typeface="Arial MT"/>
              </a:rPr>
              <a:t>Química,	Máscara	autônomas,</a:t>
            </a:r>
            <a:r>
              <a:rPr sz="1400" spc="6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Luva	de	malha</a:t>
            </a:r>
            <a:r>
              <a:rPr sz="1400" spc="6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	</a:t>
            </a:r>
            <a:r>
              <a:rPr sz="1400" dirty="0">
                <a:latin typeface="Arial MT"/>
                <a:cs typeface="Arial MT"/>
              </a:rPr>
              <a:t>aço;	</a:t>
            </a:r>
            <a:r>
              <a:rPr sz="1400" spc="-5" dirty="0">
                <a:latin typeface="Arial MT"/>
                <a:cs typeface="Arial MT"/>
              </a:rPr>
              <a:t>Protetor	</a:t>
            </a:r>
            <a:r>
              <a:rPr sz="1400" dirty="0">
                <a:latin typeface="Arial MT"/>
                <a:cs typeface="Arial MT"/>
              </a:rPr>
              <a:t>facial,</a:t>
            </a:r>
            <a:r>
              <a:rPr sz="1400" spc="62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Vestimenta	</a:t>
            </a:r>
            <a:r>
              <a:rPr sz="1400" spc="-5" dirty="0">
                <a:latin typeface="Arial MT"/>
                <a:cs typeface="Arial MT"/>
              </a:rPr>
              <a:t>de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 MT"/>
                <a:cs typeface="Arial MT"/>
              </a:rPr>
              <a:t>aproximação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fogo;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Circunstâncias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para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uso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 </a:t>
            </a:r>
            <a:r>
              <a:rPr sz="1400" spc="-35" dirty="0">
                <a:latin typeface="Arial MT"/>
                <a:cs typeface="Arial MT"/>
              </a:rPr>
              <a:t>E.P.I.</a:t>
            </a:r>
            <a:r>
              <a:rPr sz="1400" spc="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 </a:t>
            </a:r>
            <a:r>
              <a:rPr sz="1400" spc="-35" dirty="0">
                <a:latin typeface="Arial MT"/>
                <a:cs typeface="Arial MT"/>
              </a:rPr>
              <a:t>E.P.C;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Responsabilidade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empregador,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empregado,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fabricante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importador;</a:t>
            </a:r>
            <a:endParaRPr sz="140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Certificado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aprovação.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7549" y="6265710"/>
            <a:ext cx="827290" cy="827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Personalizar</PresentationFormat>
  <Paragraphs>38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win7</cp:lastModifiedBy>
  <cp:revision>1</cp:revision>
  <dcterms:created xsi:type="dcterms:W3CDTF">2022-06-16T18:53:09Z</dcterms:created>
  <dcterms:modified xsi:type="dcterms:W3CDTF">2022-06-16T18:54:34Z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2022-06-16T00:00:00Z</vt:filetime>
  </property>
</Properties>
</file>