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98220" y="2142727"/>
            <a:ext cx="2899645" cy="289715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204325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0"/>
                </a:moveTo>
                <a:lnTo>
                  <a:pt x="0" y="1285862"/>
                </a:lnTo>
                <a:lnTo>
                  <a:pt x="1143000" y="1285862"/>
                </a:lnTo>
                <a:lnTo>
                  <a:pt x="114300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204325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1285862"/>
                </a:moveTo>
                <a:lnTo>
                  <a:pt x="0" y="1285862"/>
                </a:lnTo>
                <a:lnTo>
                  <a:pt x="1143000" y="0"/>
                </a:lnTo>
                <a:lnTo>
                  <a:pt x="1143000" y="1285862"/>
                </a:lnTo>
                <a:close/>
              </a:path>
            </a:pathLst>
          </a:custGeom>
          <a:ln w="254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2770" y="2029952"/>
            <a:ext cx="3801667" cy="378869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204324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0"/>
                </a:moveTo>
                <a:lnTo>
                  <a:pt x="0" y="1285862"/>
                </a:lnTo>
                <a:lnTo>
                  <a:pt x="1143000" y="1285862"/>
                </a:lnTo>
                <a:lnTo>
                  <a:pt x="114300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204324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1285862"/>
                </a:moveTo>
                <a:lnTo>
                  <a:pt x="0" y="1285862"/>
                </a:lnTo>
                <a:lnTo>
                  <a:pt x="1143000" y="0"/>
                </a:lnTo>
                <a:lnTo>
                  <a:pt x="1143000" y="1285862"/>
                </a:lnTo>
                <a:close/>
              </a:path>
            </a:pathLst>
          </a:custGeom>
          <a:ln w="254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46036" y="295199"/>
            <a:ext cx="10001885" cy="6920865"/>
          </a:xfrm>
          <a:custGeom>
            <a:avLst/>
            <a:gdLst/>
            <a:ahLst/>
            <a:cxnLst/>
            <a:rect l="l" t="t" r="r" b="b"/>
            <a:pathLst>
              <a:path w="10001885" h="6920865">
                <a:moveTo>
                  <a:pt x="0" y="6920357"/>
                </a:moveTo>
                <a:lnTo>
                  <a:pt x="10001377" y="6920357"/>
                </a:lnTo>
                <a:lnTo>
                  <a:pt x="10001377" y="0"/>
                </a:lnTo>
                <a:lnTo>
                  <a:pt x="0" y="0"/>
                </a:lnTo>
                <a:lnTo>
                  <a:pt x="0" y="6920357"/>
                </a:lnTo>
                <a:close/>
              </a:path>
            </a:pathLst>
          </a:custGeom>
          <a:ln w="28574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7549" y="6206744"/>
            <a:ext cx="9001760" cy="3175"/>
          </a:xfrm>
          <a:custGeom>
            <a:avLst/>
            <a:gdLst/>
            <a:ahLst/>
            <a:cxnLst/>
            <a:rect l="l" t="t" r="r" b="b"/>
            <a:pathLst>
              <a:path w="9001760" h="3175">
                <a:moveTo>
                  <a:pt x="0" y="2794"/>
                </a:moveTo>
                <a:lnTo>
                  <a:pt x="9001150" y="0"/>
                </a:lnTo>
              </a:path>
            </a:pathLst>
          </a:custGeom>
          <a:ln w="127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6763" y="840422"/>
            <a:ext cx="8119872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3597" y="3601973"/>
            <a:ext cx="9142730" cy="1713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bsegurancadotrabalho.com.br/" TargetMode="External"/><Relationship Id="rId2" Type="http://schemas.openxmlformats.org/officeDocument/2006/relationships/hyperlink" Target="mailto:jbengenhariadeseguranca@gmail.com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6763" y="840422"/>
            <a:ext cx="81178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63770" algn="l"/>
              </a:tabLst>
            </a:pPr>
            <a:r>
              <a:rPr spc="335" dirty="0"/>
              <a:t>CERTIFICADO</a:t>
            </a:r>
            <a:r>
              <a:rPr spc="434" dirty="0"/>
              <a:t> </a:t>
            </a:r>
            <a:r>
              <a:rPr spc="295" dirty="0"/>
              <a:t>DE	</a:t>
            </a:r>
            <a:r>
              <a:rPr spc="425" dirty="0"/>
              <a:t>CONCLUSÃO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3597" y="3388360"/>
            <a:ext cx="28409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 MT"/>
                <a:cs typeface="Arial MT"/>
              </a:rPr>
              <a:t>inscrito</a:t>
            </a:r>
            <a:r>
              <a:rPr sz="1400" spc="4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no</a:t>
            </a:r>
            <a:r>
              <a:rPr sz="1400" spc="409" dirty="0">
                <a:latin typeface="Arial MT"/>
                <a:cs typeface="Arial MT"/>
              </a:rPr>
              <a:t> </a:t>
            </a:r>
            <a:r>
              <a:rPr sz="1400" b="1" spc="-5" dirty="0">
                <a:latin typeface="Arial"/>
                <a:cs typeface="Arial"/>
              </a:rPr>
              <a:t>RG:</a:t>
            </a:r>
            <a:r>
              <a:rPr sz="1400" b="1" spc="4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XXXXXXXXX,</a:t>
            </a:r>
            <a:r>
              <a:rPr sz="1400" b="1" spc="385" dirty="0">
                <a:latin typeface="Arial"/>
                <a:cs typeface="Arial"/>
              </a:rPr>
              <a:t> </a:t>
            </a:r>
            <a:r>
              <a:rPr sz="1400" spc="-5" dirty="0">
                <a:latin typeface="Arial MT"/>
                <a:cs typeface="Arial MT"/>
              </a:rPr>
              <a:t>na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  <a:tabLst>
                <a:tab pos="6115050" algn="l"/>
              </a:tabLst>
            </a:pPr>
            <a:r>
              <a:rPr b="1" spc="-30" dirty="0">
                <a:latin typeface="Arial"/>
                <a:cs typeface="Arial"/>
              </a:rPr>
              <a:t>AVANÇADO</a:t>
            </a:r>
            <a:r>
              <a:rPr spc="-30" dirty="0"/>
              <a:t>,</a:t>
            </a:r>
            <a:r>
              <a:rPr spc="225" dirty="0"/>
              <a:t> </a:t>
            </a:r>
            <a:r>
              <a:rPr spc="-5" dirty="0"/>
              <a:t>em</a:t>
            </a:r>
            <a:r>
              <a:rPr spc="254" dirty="0"/>
              <a:t> </a:t>
            </a:r>
            <a:r>
              <a:rPr spc="-5" dirty="0"/>
              <a:t>conformidade</a:t>
            </a:r>
            <a:r>
              <a:rPr spc="220" dirty="0"/>
              <a:t> </a:t>
            </a:r>
            <a:r>
              <a:rPr dirty="0"/>
              <a:t>com</a:t>
            </a:r>
            <a:r>
              <a:rPr spc="235" dirty="0"/>
              <a:t> </a:t>
            </a:r>
            <a:r>
              <a:rPr spc="-5" dirty="0"/>
              <a:t>a</a:t>
            </a:r>
            <a:r>
              <a:rPr spc="240" dirty="0"/>
              <a:t> </a:t>
            </a:r>
            <a:r>
              <a:rPr b="1" spc="-5" dirty="0">
                <a:latin typeface="Arial"/>
                <a:cs typeface="Arial"/>
              </a:rPr>
              <a:t>NR-7</a:t>
            </a:r>
            <a:r>
              <a:rPr spc="-5" dirty="0"/>
              <a:t>,</a:t>
            </a:r>
            <a:r>
              <a:rPr spc="225" dirty="0"/>
              <a:t> </a:t>
            </a:r>
            <a:r>
              <a:rPr spc="-5" dirty="0"/>
              <a:t>no</a:t>
            </a:r>
            <a:r>
              <a:rPr spc="240" dirty="0"/>
              <a:t> </a:t>
            </a:r>
            <a:r>
              <a:rPr spc="-5" dirty="0"/>
              <a:t>dia</a:t>
            </a:r>
            <a:r>
              <a:rPr spc="240" dirty="0"/>
              <a:t> </a:t>
            </a:r>
            <a:r>
              <a:rPr spc="-10" dirty="0"/>
              <a:t>XX</a:t>
            </a:r>
            <a:r>
              <a:rPr spc="220" dirty="0"/>
              <a:t> </a:t>
            </a:r>
            <a:r>
              <a:rPr spc="-5" dirty="0"/>
              <a:t>de</a:t>
            </a:r>
            <a:r>
              <a:rPr spc="245" dirty="0"/>
              <a:t> </a:t>
            </a:r>
            <a:r>
              <a:rPr dirty="0"/>
              <a:t>xx</a:t>
            </a:r>
            <a:r>
              <a:rPr spc="240" dirty="0"/>
              <a:t> </a:t>
            </a:r>
            <a:r>
              <a:rPr spc="-5" dirty="0"/>
              <a:t>de</a:t>
            </a:r>
            <a:r>
              <a:rPr spc="235" dirty="0"/>
              <a:t> </a:t>
            </a:r>
            <a:r>
              <a:rPr spc="-5" dirty="0"/>
              <a:t>xxxxx,	</a:t>
            </a:r>
            <a:r>
              <a:rPr dirty="0"/>
              <a:t>com</a:t>
            </a:r>
            <a:r>
              <a:rPr spc="240" dirty="0"/>
              <a:t> </a:t>
            </a:r>
            <a:r>
              <a:rPr spc="-5" dirty="0"/>
              <a:t>carga</a:t>
            </a:r>
            <a:r>
              <a:rPr spc="204" dirty="0"/>
              <a:t> </a:t>
            </a:r>
            <a:r>
              <a:rPr spc="-5" dirty="0"/>
              <a:t>horária</a:t>
            </a:r>
            <a:r>
              <a:rPr spc="210" dirty="0"/>
              <a:t> </a:t>
            </a:r>
            <a:r>
              <a:rPr spc="-5" dirty="0"/>
              <a:t>total</a:t>
            </a:r>
            <a:r>
              <a:rPr spc="235" dirty="0"/>
              <a:t> </a:t>
            </a:r>
            <a:r>
              <a:rPr spc="-5" dirty="0"/>
              <a:t>de</a:t>
            </a:r>
            <a:r>
              <a:rPr spc="225" dirty="0"/>
              <a:t> </a:t>
            </a:r>
            <a:r>
              <a:rPr b="1" spc="-5" dirty="0">
                <a:latin typeface="Arial"/>
                <a:cs typeface="Arial"/>
              </a:rPr>
              <a:t>08</a:t>
            </a:r>
            <a:r>
              <a:rPr b="1" spc="204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horas</a:t>
            </a: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pc="-5" dirty="0"/>
              <a:t>obtendo</a:t>
            </a:r>
            <a:r>
              <a:rPr spc="-25" dirty="0"/>
              <a:t> </a:t>
            </a:r>
            <a:r>
              <a:rPr spc="-5" dirty="0"/>
              <a:t>o</a:t>
            </a:r>
            <a:r>
              <a:rPr spc="-10" dirty="0"/>
              <a:t> </a:t>
            </a:r>
            <a:r>
              <a:rPr spc="-5" dirty="0"/>
              <a:t>grau</a:t>
            </a:r>
            <a:r>
              <a:rPr spc="-10" dirty="0"/>
              <a:t> </a:t>
            </a:r>
            <a:r>
              <a:rPr spc="-5" dirty="0"/>
              <a:t>de </a:t>
            </a:r>
            <a:r>
              <a:rPr dirty="0"/>
              <a:t>conclusão</a:t>
            </a:r>
            <a:r>
              <a:rPr spc="-25" dirty="0"/>
              <a:t> </a:t>
            </a:r>
            <a:r>
              <a:rPr spc="-5" dirty="0"/>
              <a:t>ao</a:t>
            </a:r>
            <a:r>
              <a:rPr spc="-10" dirty="0"/>
              <a:t> </a:t>
            </a:r>
            <a:r>
              <a:rPr dirty="0"/>
              <a:t>final</a:t>
            </a:r>
            <a:r>
              <a:rPr spc="-30" dirty="0"/>
              <a:t> </a:t>
            </a:r>
            <a:r>
              <a:rPr spc="-5" dirty="0"/>
              <a:t>do</a:t>
            </a:r>
            <a:r>
              <a:rPr spc="-10" dirty="0"/>
              <a:t> </a:t>
            </a:r>
            <a:r>
              <a:rPr spc="-5" dirty="0"/>
              <a:t>curso.</a:t>
            </a:r>
          </a:p>
          <a:p>
            <a:pPr marL="835660">
              <a:lnSpc>
                <a:spcPct val="100000"/>
              </a:lnSpc>
              <a:spcBef>
                <a:spcPts val="1160"/>
              </a:spcBef>
            </a:pPr>
            <a:r>
              <a:rPr b="1" spc="110" dirty="0">
                <a:latin typeface="Cambria"/>
                <a:cs typeface="Cambria"/>
              </a:rPr>
              <a:t>Carga</a:t>
            </a:r>
            <a:r>
              <a:rPr b="1" spc="150" dirty="0">
                <a:latin typeface="Cambria"/>
                <a:cs typeface="Cambria"/>
              </a:rPr>
              <a:t> </a:t>
            </a:r>
            <a:r>
              <a:rPr b="1" spc="75" dirty="0">
                <a:latin typeface="Cambria"/>
                <a:cs typeface="Cambria"/>
              </a:rPr>
              <a:t>horária</a:t>
            </a:r>
            <a:r>
              <a:rPr b="1" spc="135" dirty="0">
                <a:latin typeface="Cambria"/>
                <a:cs typeface="Cambria"/>
              </a:rPr>
              <a:t> </a:t>
            </a:r>
            <a:r>
              <a:rPr b="1" spc="80" dirty="0">
                <a:latin typeface="Cambria"/>
                <a:cs typeface="Cambria"/>
              </a:rPr>
              <a:t>total:</a:t>
            </a:r>
            <a:r>
              <a:rPr b="1" spc="145" dirty="0">
                <a:latin typeface="Cambria"/>
                <a:cs typeface="Cambria"/>
              </a:rPr>
              <a:t> </a:t>
            </a:r>
            <a:r>
              <a:rPr spc="105" dirty="0">
                <a:latin typeface="Cambria"/>
                <a:cs typeface="Cambria"/>
              </a:rPr>
              <a:t>08</a:t>
            </a:r>
            <a:r>
              <a:rPr spc="150" dirty="0">
                <a:latin typeface="Cambria"/>
                <a:cs typeface="Cambria"/>
              </a:rPr>
              <a:t> </a:t>
            </a:r>
            <a:r>
              <a:rPr spc="120" dirty="0">
                <a:latin typeface="Cambria"/>
                <a:cs typeface="Cambria"/>
              </a:rPr>
              <a:t>horas.</a:t>
            </a:r>
            <a:r>
              <a:rPr spc="155" dirty="0">
                <a:latin typeface="Cambria"/>
                <a:cs typeface="Cambria"/>
              </a:rPr>
              <a:t> </a:t>
            </a:r>
            <a:r>
              <a:rPr b="1" spc="90" dirty="0">
                <a:latin typeface="Cambria"/>
                <a:cs typeface="Cambria"/>
              </a:rPr>
              <a:t>Data</a:t>
            </a:r>
            <a:r>
              <a:rPr b="1" spc="175" dirty="0">
                <a:latin typeface="Cambria"/>
                <a:cs typeface="Cambria"/>
              </a:rPr>
              <a:t> </a:t>
            </a:r>
            <a:r>
              <a:rPr b="1" spc="95" dirty="0">
                <a:latin typeface="Cambria"/>
                <a:cs typeface="Cambria"/>
              </a:rPr>
              <a:t>da</a:t>
            </a:r>
            <a:r>
              <a:rPr b="1" spc="150" dirty="0">
                <a:latin typeface="Cambria"/>
                <a:cs typeface="Cambria"/>
              </a:rPr>
              <a:t> </a:t>
            </a:r>
            <a:r>
              <a:rPr b="1" spc="85" dirty="0">
                <a:latin typeface="Cambria"/>
                <a:cs typeface="Cambria"/>
              </a:rPr>
              <a:t>Expedição: </a:t>
            </a:r>
            <a:r>
              <a:rPr b="1" spc="235" dirty="0">
                <a:latin typeface="Cambria"/>
                <a:cs typeface="Cambria"/>
              </a:rPr>
              <a:t> </a:t>
            </a:r>
            <a:r>
              <a:rPr spc="105" dirty="0">
                <a:latin typeface="Cambria"/>
                <a:cs typeface="Cambria"/>
              </a:rPr>
              <a:t>xx/xx/xxxx </a:t>
            </a:r>
            <a:r>
              <a:rPr spc="190" dirty="0">
                <a:latin typeface="Cambria"/>
                <a:cs typeface="Cambria"/>
              </a:rPr>
              <a:t> </a:t>
            </a:r>
            <a:r>
              <a:rPr b="1" spc="85" dirty="0">
                <a:latin typeface="Cambria"/>
                <a:cs typeface="Cambria"/>
              </a:rPr>
              <a:t>Validade:</a:t>
            </a:r>
            <a:r>
              <a:rPr b="1" spc="160" dirty="0">
                <a:latin typeface="Cambria"/>
                <a:cs typeface="Cambria"/>
              </a:rPr>
              <a:t> </a:t>
            </a:r>
            <a:r>
              <a:rPr spc="110" dirty="0">
                <a:latin typeface="Cambria"/>
                <a:cs typeface="Cambria"/>
              </a:rPr>
              <a:t>xx/xx/xxxx.</a:t>
            </a:r>
          </a:p>
          <a:p>
            <a:pPr>
              <a:lnSpc>
                <a:spcPct val="100000"/>
              </a:lnSpc>
            </a:pP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Cambria"/>
              <a:cs typeface="Cambria"/>
            </a:endParaRPr>
          </a:p>
          <a:p>
            <a:pPr marL="5992495">
              <a:lnSpc>
                <a:spcPct val="100000"/>
              </a:lnSpc>
            </a:pPr>
            <a:r>
              <a:rPr i="1" dirty="0">
                <a:latin typeface="Arial"/>
                <a:cs typeface="Arial"/>
              </a:rPr>
              <a:t>Rio</a:t>
            </a:r>
            <a:r>
              <a:rPr i="1" spc="-30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de</a:t>
            </a:r>
            <a:r>
              <a:rPr i="1" spc="-10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Janeiro,</a:t>
            </a:r>
            <a:r>
              <a:rPr i="1" spc="-10" dirty="0">
                <a:latin typeface="Arial"/>
                <a:cs typeface="Arial"/>
              </a:rPr>
              <a:t> </a:t>
            </a:r>
            <a:r>
              <a:rPr spc="-10" dirty="0"/>
              <a:t>xx</a:t>
            </a:r>
            <a:r>
              <a:rPr spc="10" dirty="0"/>
              <a:t> </a:t>
            </a:r>
            <a:r>
              <a:rPr spc="-5" dirty="0"/>
              <a:t>de </a:t>
            </a:r>
            <a:r>
              <a:rPr spc="-20" dirty="0"/>
              <a:t>xxxxx</a:t>
            </a:r>
            <a:r>
              <a:rPr spc="70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15" dirty="0"/>
              <a:t>xxxxx</a:t>
            </a:r>
            <a:r>
              <a:rPr i="1" spc="-15" dirty="0">
                <a:latin typeface="Arial"/>
                <a:cs typeface="Arial"/>
              </a:rPr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864228" y="2912110"/>
            <a:ext cx="6121400" cy="715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737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XXXXXXXXXXXX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90"/>
              </a:spcBef>
            </a:pPr>
            <a:r>
              <a:rPr sz="1400" spc="-5" dirty="0">
                <a:latin typeface="Arial MT"/>
                <a:cs typeface="Arial MT"/>
              </a:rPr>
              <a:t>participou</a:t>
            </a:r>
            <a:r>
              <a:rPr sz="1400" spc="4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</a:t>
            </a:r>
            <a:r>
              <a:rPr sz="1400" spc="415" dirty="0">
                <a:latin typeface="Arial MT"/>
                <a:cs typeface="Arial MT"/>
              </a:rPr>
              <a:t> </a:t>
            </a:r>
            <a:r>
              <a:rPr sz="1400" b="1" dirty="0">
                <a:latin typeface="Arial"/>
                <a:cs typeface="Arial"/>
              </a:rPr>
              <a:t>CURSO</a:t>
            </a:r>
            <a:r>
              <a:rPr sz="1400" b="1" spc="409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DE</a:t>
            </a:r>
            <a:r>
              <a:rPr sz="1400" b="1" spc="4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FORMAÇÃO</a:t>
            </a:r>
            <a:r>
              <a:rPr sz="1400" b="1" spc="4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EM</a:t>
            </a:r>
            <a:r>
              <a:rPr sz="1400" b="1" spc="43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PRIMEIROS</a:t>
            </a:r>
            <a:r>
              <a:rPr sz="1400" b="1" spc="43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SOCORROS</a:t>
            </a:r>
            <a:r>
              <a:rPr sz="1400" b="1" spc="45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31749" y="280911"/>
            <a:ext cx="10030460" cy="6949440"/>
            <a:chOff x="331749" y="280911"/>
            <a:chExt cx="10030460" cy="6949440"/>
          </a:xfrm>
        </p:grpSpPr>
        <p:sp>
          <p:nvSpPr>
            <p:cNvPr id="7" name="object 7"/>
            <p:cNvSpPr/>
            <p:nvPr/>
          </p:nvSpPr>
          <p:spPr>
            <a:xfrm>
              <a:off x="346036" y="295199"/>
              <a:ext cx="10001885" cy="6920865"/>
            </a:xfrm>
            <a:custGeom>
              <a:avLst/>
              <a:gdLst/>
              <a:ahLst/>
              <a:cxnLst/>
              <a:rect l="l" t="t" r="r" b="b"/>
              <a:pathLst>
                <a:path w="10001885" h="6920865">
                  <a:moveTo>
                    <a:pt x="0" y="6920357"/>
                  </a:moveTo>
                  <a:lnTo>
                    <a:pt x="10001377" y="6920357"/>
                  </a:lnTo>
                  <a:lnTo>
                    <a:pt x="10001377" y="0"/>
                  </a:lnTo>
                  <a:lnTo>
                    <a:pt x="0" y="0"/>
                  </a:lnTo>
                  <a:lnTo>
                    <a:pt x="0" y="6920357"/>
                  </a:lnTo>
                  <a:close/>
                </a:path>
              </a:pathLst>
            </a:custGeom>
            <a:ln w="28574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38349" y="2916555"/>
              <a:ext cx="5617210" cy="0"/>
            </a:xfrm>
            <a:custGeom>
              <a:avLst/>
              <a:gdLst/>
              <a:ahLst/>
              <a:cxnLst/>
              <a:rect l="l" t="t" r="r" b="b"/>
              <a:pathLst>
                <a:path w="5617209">
                  <a:moveTo>
                    <a:pt x="0" y="0"/>
                  </a:moveTo>
                  <a:lnTo>
                    <a:pt x="5616702" y="0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82319" y="1771015"/>
            <a:ext cx="9134475" cy="66548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  <a:tabLst>
                <a:tab pos="365125" algn="l"/>
              </a:tabLst>
            </a:pPr>
            <a:r>
              <a:rPr sz="1400" dirty="0">
                <a:latin typeface="Arial MT"/>
                <a:cs typeface="Arial MT"/>
              </a:rPr>
              <a:t>A	JB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SERVIÇOS</a:t>
            </a:r>
            <a:r>
              <a:rPr sz="1400" spc="59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DE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ASSESSORIA</a:t>
            </a:r>
            <a:r>
              <a:rPr sz="1400" spc="5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CONSULTORIA</a:t>
            </a:r>
            <a:r>
              <a:rPr sz="1400" spc="50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EMPRESARIAL</a:t>
            </a:r>
            <a:r>
              <a:rPr sz="1400" spc="535" dirty="0">
                <a:latin typeface="Arial MT"/>
                <a:cs typeface="Arial MT"/>
              </a:rPr>
              <a:t> </a:t>
            </a:r>
            <a:r>
              <a:rPr sz="1400" spc="-25" dirty="0">
                <a:latin typeface="Arial MT"/>
                <a:cs typeface="Arial MT"/>
              </a:rPr>
              <a:t>LTDA</a:t>
            </a:r>
            <a:r>
              <a:rPr sz="1400" spc="50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–</a:t>
            </a:r>
            <a:r>
              <a:rPr sz="1400" spc="57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ME,</a:t>
            </a:r>
            <a:r>
              <a:rPr sz="1400" spc="56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inscrita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no</a:t>
            </a:r>
            <a:r>
              <a:rPr sz="1400" spc="57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CNPJ: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Arial MT"/>
                <a:cs typeface="Arial MT"/>
              </a:rPr>
              <a:t>25.108.808/0001-18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dirty="0">
                <a:latin typeface="Arial MT"/>
                <a:cs typeface="Arial MT"/>
              </a:rPr>
              <a:t> localizada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na</a:t>
            </a:r>
            <a:r>
              <a:rPr sz="1400" dirty="0">
                <a:latin typeface="Arial MT"/>
                <a:cs typeface="Arial MT"/>
              </a:rPr>
              <a:t> Rua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Moncorvo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Filho,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99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loja,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Centro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</a:t>
            </a:r>
            <a:r>
              <a:rPr sz="1400" dirty="0">
                <a:latin typeface="Arial MT"/>
                <a:cs typeface="Arial MT"/>
              </a:rPr>
              <a:t> Rio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Janeiro,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certifica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que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46036" y="280162"/>
            <a:ext cx="10347960" cy="7223125"/>
            <a:chOff x="346036" y="280162"/>
            <a:chExt cx="10347960" cy="7223125"/>
          </a:xfrm>
        </p:grpSpPr>
        <p:sp>
          <p:nvSpPr>
            <p:cNvPr id="11" name="object 11"/>
            <p:cNvSpPr/>
            <p:nvPr/>
          </p:nvSpPr>
          <p:spPr>
            <a:xfrm>
              <a:off x="346036" y="280162"/>
              <a:ext cx="1143635" cy="1285875"/>
            </a:xfrm>
            <a:custGeom>
              <a:avLst/>
              <a:gdLst/>
              <a:ahLst/>
              <a:cxnLst/>
              <a:rect l="l" t="t" r="r" b="b"/>
              <a:pathLst>
                <a:path w="1143635" h="1285875">
                  <a:moveTo>
                    <a:pt x="1143038" y="0"/>
                  </a:moveTo>
                  <a:lnTo>
                    <a:pt x="0" y="0"/>
                  </a:lnTo>
                  <a:lnTo>
                    <a:pt x="0" y="1285875"/>
                  </a:lnTo>
                  <a:lnTo>
                    <a:pt x="1143038" y="0"/>
                  </a:lnTo>
                  <a:close/>
                </a:path>
              </a:pathLst>
            </a:custGeom>
            <a:solidFill>
              <a:srgbClr val="00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02432" y="6056265"/>
              <a:ext cx="1490967" cy="144644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66565" y="5447855"/>
              <a:ext cx="1728215" cy="130390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91756" y="5923788"/>
              <a:ext cx="9404985" cy="20955"/>
            </a:xfrm>
            <a:custGeom>
              <a:avLst/>
              <a:gdLst/>
              <a:ahLst/>
              <a:cxnLst/>
              <a:rect l="l" t="t" r="r" b="b"/>
              <a:pathLst>
                <a:path w="9404985" h="20954">
                  <a:moveTo>
                    <a:pt x="0" y="20447"/>
                  </a:moveTo>
                  <a:lnTo>
                    <a:pt x="3486772" y="20447"/>
                  </a:lnTo>
                </a:path>
                <a:path w="9404985" h="20954">
                  <a:moveTo>
                    <a:pt x="5863069" y="20447"/>
                  </a:moveTo>
                  <a:lnTo>
                    <a:pt x="9404591" y="0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838568" y="5967285"/>
            <a:ext cx="2574925" cy="11690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695"/>
              </a:spcBef>
            </a:pPr>
            <a:r>
              <a:rPr sz="1000" b="1" spc="-10" dirty="0">
                <a:latin typeface="Arial"/>
                <a:cs typeface="Arial"/>
              </a:rPr>
              <a:t>XXXXXXXXXX</a:t>
            </a:r>
            <a:endParaRPr sz="1000">
              <a:latin typeface="Arial"/>
              <a:cs typeface="Arial"/>
            </a:endParaRPr>
          </a:p>
          <a:p>
            <a:pPr marL="12700" marR="5080" algn="ctr">
              <a:lnSpc>
                <a:spcPct val="150000"/>
              </a:lnSpc>
              <a:spcBef>
                <a:spcPts val="5"/>
              </a:spcBef>
            </a:pPr>
            <a:r>
              <a:rPr sz="1000" dirty="0">
                <a:latin typeface="Arial MT"/>
                <a:cs typeface="Arial MT"/>
              </a:rPr>
              <a:t>( Responsável</a:t>
            </a:r>
            <a:r>
              <a:rPr sz="1000" spc="-6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Técnico</a:t>
            </a:r>
            <a:r>
              <a:rPr sz="1000" spc="-6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</a:t>
            </a:r>
            <a:r>
              <a:rPr sz="1000" spc="26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Instrutor</a:t>
            </a:r>
            <a:r>
              <a:rPr sz="1000" spc="-6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do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Curso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) </a:t>
            </a:r>
            <a:r>
              <a:rPr sz="1000" spc="-26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Técnico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em</a:t>
            </a:r>
            <a:r>
              <a:rPr sz="1000" spc="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Segurança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do</a:t>
            </a:r>
            <a:r>
              <a:rPr sz="1000" spc="3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Trabalho 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Bombeiro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5" dirty="0">
                <a:latin typeface="Arial MT"/>
                <a:cs typeface="Arial MT"/>
              </a:rPr>
              <a:t>Civil</a:t>
            </a:r>
            <a:endParaRPr sz="1000">
              <a:latin typeface="Arial MT"/>
              <a:cs typeface="Arial MT"/>
            </a:endParaRPr>
          </a:p>
          <a:p>
            <a:pPr marL="4445" algn="ctr">
              <a:lnSpc>
                <a:spcPct val="100000"/>
              </a:lnSpc>
              <a:spcBef>
                <a:spcPts val="600"/>
              </a:spcBef>
            </a:pPr>
            <a:r>
              <a:rPr sz="1000" spc="-10" dirty="0">
                <a:latin typeface="Arial MT"/>
                <a:cs typeface="Arial MT"/>
              </a:rPr>
              <a:t>SRTE:XXXXXXXX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0890" y="6072060"/>
            <a:ext cx="3130550" cy="9404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700"/>
              </a:spcBef>
            </a:pPr>
            <a:r>
              <a:rPr sz="1000" b="1" spc="-10" dirty="0">
                <a:latin typeface="Arial"/>
                <a:cs typeface="Arial"/>
              </a:rPr>
              <a:t>XXXXXXXXXXXX</a:t>
            </a:r>
            <a:endParaRPr sz="1000">
              <a:latin typeface="Arial"/>
              <a:cs typeface="Arial"/>
            </a:endParaRPr>
          </a:p>
          <a:p>
            <a:pPr marL="4445" algn="ctr">
              <a:lnSpc>
                <a:spcPct val="100000"/>
              </a:lnSpc>
              <a:spcBef>
                <a:spcPts val="600"/>
              </a:spcBef>
            </a:pPr>
            <a:r>
              <a:rPr sz="1000" dirty="0">
                <a:latin typeface="Arial MT"/>
                <a:cs typeface="Arial MT"/>
              </a:rPr>
              <a:t>(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Responsável</a:t>
            </a:r>
            <a:r>
              <a:rPr sz="1000" spc="-60" dirty="0">
                <a:latin typeface="Arial MT"/>
                <a:cs typeface="Arial MT"/>
              </a:rPr>
              <a:t> </a:t>
            </a:r>
            <a:r>
              <a:rPr sz="1000" spc="5" dirty="0">
                <a:latin typeface="Arial MT"/>
                <a:cs typeface="Arial MT"/>
              </a:rPr>
              <a:t>T</a:t>
            </a:r>
            <a:r>
              <a:rPr sz="1000" spc="-5" dirty="0">
                <a:latin typeface="Arial MT"/>
                <a:cs typeface="Arial MT"/>
              </a:rPr>
              <a:t>écn</a:t>
            </a:r>
            <a:r>
              <a:rPr sz="1000" spc="10" dirty="0">
                <a:latin typeface="Arial MT"/>
                <a:cs typeface="Arial MT"/>
              </a:rPr>
              <a:t>i</a:t>
            </a:r>
            <a:r>
              <a:rPr sz="1000" spc="-5" dirty="0">
                <a:latin typeface="Arial MT"/>
                <a:cs typeface="Arial MT"/>
              </a:rPr>
              <a:t>co</a:t>
            </a:r>
            <a:r>
              <a:rPr sz="1000" spc="-5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)</a:t>
            </a:r>
            <a:endParaRPr sz="1000">
              <a:latin typeface="Arial MT"/>
              <a:cs typeface="Arial MT"/>
            </a:endParaRPr>
          </a:p>
          <a:p>
            <a:pPr marL="12065" marR="5080" algn="ctr">
              <a:lnSpc>
                <a:spcPct val="150000"/>
              </a:lnSpc>
            </a:pPr>
            <a:r>
              <a:rPr sz="1000" dirty="0">
                <a:latin typeface="Arial MT"/>
                <a:cs typeface="Arial MT"/>
              </a:rPr>
              <a:t>Téc.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de</a:t>
            </a:r>
            <a:r>
              <a:rPr sz="1000" spc="-3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Segurança</a:t>
            </a:r>
            <a:r>
              <a:rPr sz="1000" spc="-5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do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Trabalho</a:t>
            </a:r>
            <a:r>
              <a:rPr sz="1000" spc="-7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/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Téc.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em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Eletrotécnica </a:t>
            </a:r>
            <a:r>
              <a:rPr sz="1000" spc="-26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SRTE:</a:t>
            </a:r>
            <a:r>
              <a:rPr sz="100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XXXXXX.</a:t>
            </a:r>
            <a:r>
              <a:rPr sz="1000" spc="1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CREA-RJ: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XXXXXXXX</a:t>
            </a:r>
            <a:endParaRPr sz="1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5404" y="6285865"/>
            <a:ext cx="7162165" cy="711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700"/>
              </a:spcBef>
            </a:pPr>
            <a:r>
              <a:rPr sz="1000" b="1" spc="-5" dirty="0">
                <a:latin typeface="Arial"/>
                <a:cs typeface="Arial"/>
              </a:rPr>
              <a:t>JB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SERVIÇOS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DE </a:t>
            </a:r>
            <a:r>
              <a:rPr sz="1000" b="1" spc="-10" dirty="0">
                <a:latin typeface="Arial"/>
                <a:cs typeface="Arial"/>
              </a:rPr>
              <a:t>ASSESSORIA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E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CONSULTORIA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EMPRESARIAL</a:t>
            </a:r>
            <a:r>
              <a:rPr sz="1000" b="1" spc="1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LTDA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–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ME.</a:t>
            </a:r>
            <a:r>
              <a:rPr sz="1000" b="1" spc="3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CNPJ: 25.108.808/0001-18.</a:t>
            </a:r>
            <a:endParaRPr sz="10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600"/>
              </a:spcBef>
            </a:pPr>
            <a:r>
              <a:rPr sz="1000" b="1" spc="-5" dirty="0">
                <a:latin typeface="Arial"/>
                <a:cs typeface="Arial"/>
              </a:rPr>
              <a:t>ENDEREÇO: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RUA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MONCORVO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FILHO,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99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LOJA</a:t>
            </a:r>
            <a:r>
              <a:rPr sz="1000" b="1" spc="28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-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CENTRO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DO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RIO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DE </a:t>
            </a:r>
            <a:r>
              <a:rPr sz="1000" b="1" spc="-10" dirty="0">
                <a:latin typeface="Arial"/>
                <a:cs typeface="Arial"/>
              </a:rPr>
              <a:t>JANEIRO</a:t>
            </a:r>
            <a:r>
              <a:rPr sz="1000" b="1" spc="5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–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RJ.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000" b="1" dirty="0">
                <a:latin typeface="Arial"/>
                <a:cs typeface="Arial"/>
              </a:rPr>
              <a:t>TELEFONE: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(21)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3933-1161.</a:t>
            </a:r>
            <a:r>
              <a:rPr sz="1000" b="1" spc="-5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E-MAIL:</a:t>
            </a:r>
            <a:r>
              <a:rPr sz="1000" b="1" spc="6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jbengenhariadeseguranca@gmail.com.</a:t>
            </a:r>
            <a:r>
              <a:rPr sz="1000" b="1" spc="-50" dirty="0">
                <a:latin typeface="Arial"/>
                <a:cs typeface="Arial"/>
                <a:hlinkClick r:id="rId2"/>
              </a:rPr>
              <a:t> </a:t>
            </a:r>
            <a:r>
              <a:rPr sz="1000" b="1" spc="-5" dirty="0">
                <a:latin typeface="Arial"/>
                <a:cs typeface="Arial"/>
              </a:rPr>
              <a:t>SITE: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3"/>
              </a:rPr>
              <a:t>www.jbsegurancadotrabalho.com.br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069" y="1623695"/>
            <a:ext cx="3622040" cy="4080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Conteúdo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Programático</a:t>
            </a:r>
            <a:r>
              <a:rPr sz="1400" b="1" dirty="0">
                <a:latin typeface="Arial"/>
                <a:cs typeface="Arial"/>
              </a:rPr>
              <a:t> do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Curso: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85420" indent="-172720">
              <a:lnSpc>
                <a:spcPct val="100000"/>
              </a:lnSpc>
              <a:spcBef>
                <a:spcPts val="5"/>
              </a:spcBef>
              <a:buChar char="•"/>
              <a:tabLst>
                <a:tab pos="185420" algn="l"/>
              </a:tabLst>
            </a:pPr>
            <a:r>
              <a:rPr sz="1400" spc="-5" dirty="0">
                <a:latin typeface="Arial MT"/>
                <a:cs typeface="Arial MT"/>
              </a:rPr>
              <a:t>Suporte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básico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de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vida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(</a:t>
            </a:r>
            <a:r>
              <a:rPr sz="1400" spc="-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RCP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DEA);</a:t>
            </a:r>
            <a:endParaRPr sz="1400">
              <a:latin typeface="Arial MT"/>
              <a:cs typeface="Arial MT"/>
            </a:endParaRPr>
          </a:p>
          <a:p>
            <a:pPr marL="185420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400" spc="-5" dirty="0">
                <a:latin typeface="Arial MT"/>
                <a:cs typeface="Arial MT"/>
              </a:rPr>
              <a:t>Atendimento</a:t>
            </a:r>
            <a:r>
              <a:rPr sz="1400" spc="3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uma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emergência;</a:t>
            </a:r>
            <a:endParaRPr sz="1400">
              <a:latin typeface="Arial MT"/>
              <a:cs typeface="Arial MT"/>
            </a:endParaRPr>
          </a:p>
          <a:p>
            <a:pPr marL="185420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400" spc="-5" dirty="0">
                <a:latin typeface="Arial MT"/>
                <a:cs typeface="Arial MT"/>
              </a:rPr>
              <a:t>Avaliação</a:t>
            </a:r>
            <a:r>
              <a:rPr sz="1400" spc="-6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da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vítima;</a:t>
            </a:r>
            <a:endParaRPr sz="1400">
              <a:latin typeface="Arial MT"/>
              <a:cs typeface="Arial MT"/>
            </a:endParaRPr>
          </a:p>
          <a:p>
            <a:pPr marL="185420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400" dirty="0">
                <a:latin typeface="Arial MT"/>
                <a:cs typeface="Arial MT"/>
              </a:rPr>
              <a:t>Posição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Recuperação;</a:t>
            </a:r>
            <a:endParaRPr sz="1400">
              <a:latin typeface="Arial MT"/>
              <a:cs typeface="Arial MT"/>
            </a:endParaRPr>
          </a:p>
          <a:p>
            <a:pPr marL="185420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400" dirty="0">
                <a:latin typeface="Arial MT"/>
                <a:cs typeface="Arial MT"/>
              </a:rPr>
              <a:t>Ferimentos</a:t>
            </a:r>
            <a:r>
              <a:rPr sz="1400" spc="-7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Hemorragia;</a:t>
            </a:r>
            <a:endParaRPr sz="1400">
              <a:latin typeface="Arial MT"/>
              <a:cs typeface="Arial MT"/>
            </a:endParaRPr>
          </a:p>
          <a:p>
            <a:pPr marL="185420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400" spc="-5" dirty="0">
                <a:latin typeface="Arial MT"/>
                <a:cs typeface="Arial MT"/>
              </a:rPr>
              <a:t>Fraturas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Imobilização;</a:t>
            </a:r>
            <a:endParaRPr sz="1400">
              <a:latin typeface="Arial MT"/>
              <a:cs typeface="Arial MT"/>
            </a:endParaRPr>
          </a:p>
          <a:p>
            <a:pPr marL="185420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400" spc="-5" dirty="0">
                <a:latin typeface="Arial MT"/>
                <a:cs typeface="Arial MT"/>
              </a:rPr>
              <a:t>Queimaduras;</a:t>
            </a:r>
            <a:endParaRPr sz="1400">
              <a:latin typeface="Arial MT"/>
              <a:cs typeface="Arial MT"/>
            </a:endParaRPr>
          </a:p>
          <a:p>
            <a:pPr marL="185420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400" dirty="0">
                <a:latin typeface="Arial MT"/>
                <a:cs typeface="Arial MT"/>
              </a:rPr>
              <a:t>Engasgamento;</a:t>
            </a:r>
            <a:endParaRPr sz="1400">
              <a:latin typeface="Arial MT"/>
              <a:cs typeface="Arial MT"/>
            </a:endParaRPr>
          </a:p>
          <a:p>
            <a:pPr marL="185420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400" spc="-5" dirty="0">
                <a:latin typeface="Arial MT"/>
                <a:cs typeface="Arial MT"/>
              </a:rPr>
              <a:t>Prevenção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contra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transmissão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doenças;</a:t>
            </a:r>
            <a:endParaRPr sz="1400">
              <a:latin typeface="Arial MT"/>
              <a:cs typeface="Arial MT"/>
            </a:endParaRPr>
          </a:p>
          <a:p>
            <a:pPr marL="185420" indent="-172720">
              <a:lnSpc>
                <a:spcPct val="100000"/>
              </a:lnSpc>
              <a:spcBef>
                <a:spcPts val="5"/>
              </a:spcBef>
              <a:buChar char="•"/>
              <a:tabLst>
                <a:tab pos="185420" algn="l"/>
              </a:tabLst>
            </a:pPr>
            <a:r>
              <a:rPr sz="1400" dirty="0">
                <a:latin typeface="Arial MT"/>
                <a:cs typeface="Arial MT"/>
              </a:rPr>
              <a:t>Emergências</a:t>
            </a:r>
            <a:r>
              <a:rPr sz="1400" spc="-8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Clínicas;</a:t>
            </a:r>
            <a:endParaRPr sz="1400">
              <a:latin typeface="Arial MT"/>
              <a:cs typeface="Arial MT"/>
            </a:endParaRPr>
          </a:p>
          <a:p>
            <a:pPr marL="185420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400" spc="-5" dirty="0">
                <a:latin typeface="Arial MT"/>
                <a:cs typeface="Arial MT"/>
              </a:rPr>
              <a:t>Estado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choque;</a:t>
            </a:r>
            <a:endParaRPr sz="1400">
              <a:latin typeface="Arial MT"/>
              <a:cs typeface="Arial MT"/>
            </a:endParaRPr>
          </a:p>
          <a:p>
            <a:pPr marL="185420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400" spc="-5" dirty="0">
                <a:latin typeface="Arial MT"/>
                <a:cs typeface="Arial MT"/>
              </a:rPr>
              <a:t>Lesão</a:t>
            </a:r>
            <a:r>
              <a:rPr sz="1400" spc="-5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graves;</a:t>
            </a:r>
            <a:endParaRPr sz="1400">
              <a:latin typeface="Arial MT"/>
              <a:cs typeface="Arial MT"/>
            </a:endParaRPr>
          </a:p>
          <a:p>
            <a:pPr marL="185420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400" spc="-5" dirty="0">
                <a:latin typeface="Arial MT"/>
                <a:cs typeface="Arial MT"/>
              </a:rPr>
              <a:t>Lesões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em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ossos,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articulações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 </a:t>
            </a:r>
            <a:r>
              <a:rPr sz="1400" dirty="0">
                <a:latin typeface="Arial MT"/>
                <a:cs typeface="Arial MT"/>
              </a:rPr>
              <a:t>músculos;</a:t>
            </a:r>
            <a:endParaRPr sz="1400">
              <a:latin typeface="Arial MT"/>
              <a:cs typeface="Arial MT"/>
            </a:endParaRPr>
          </a:p>
          <a:p>
            <a:pPr marL="185420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400" spc="-5" dirty="0">
                <a:latin typeface="Arial MT"/>
                <a:cs typeface="Arial MT"/>
              </a:rPr>
              <a:t>Males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súbitos;</a:t>
            </a:r>
            <a:endParaRPr sz="1400">
              <a:latin typeface="Arial MT"/>
              <a:cs typeface="Arial MT"/>
            </a:endParaRPr>
          </a:p>
          <a:p>
            <a:pPr marL="185420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400" spc="-5" dirty="0">
                <a:latin typeface="Arial MT"/>
                <a:cs typeface="Arial MT"/>
              </a:rPr>
              <a:t>Envenenamentos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Intoxicações;</a:t>
            </a:r>
            <a:endParaRPr sz="1400">
              <a:latin typeface="Arial MT"/>
              <a:cs typeface="Arial MT"/>
            </a:endParaRPr>
          </a:p>
          <a:p>
            <a:pPr marL="185420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400" dirty="0">
                <a:latin typeface="Arial MT"/>
                <a:cs typeface="Arial MT"/>
              </a:rPr>
              <a:t>Emergência</a:t>
            </a:r>
            <a:r>
              <a:rPr sz="1400" spc="-5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relacionadas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Frio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Calor;</a:t>
            </a:r>
            <a:endParaRPr sz="1400">
              <a:latin typeface="Arial MT"/>
              <a:cs typeface="Arial MT"/>
            </a:endParaRPr>
          </a:p>
          <a:p>
            <a:pPr marL="185420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400" spc="-10" dirty="0">
                <a:latin typeface="Arial MT"/>
                <a:cs typeface="Arial MT"/>
              </a:rPr>
              <a:t>Transporte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remoções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vítimas.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46036" y="280162"/>
            <a:ext cx="1398905" cy="6828155"/>
            <a:chOff x="346036" y="280162"/>
            <a:chExt cx="1398905" cy="6828155"/>
          </a:xfrm>
        </p:grpSpPr>
        <p:sp>
          <p:nvSpPr>
            <p:cNvPr id="5" name="object 5"/>
            <p:cNvSpPr/>
            <p:nvPr/>
          </p:nvSpPr>
          <p:spPr>
            <a:xfrm>
              <a:off x="346036" y="280162"/>
              <a:ext cx="1143635" cy="1285875"/>
            </a:xfrm>
            <a:custGeom>
              <a:avLst/>
              <a:gdLst/>
              <a:ahLst/>
              <a:cxnLst/>
              <a:rect l="l" t="t" r="r" b="b"/>
              <a:pathLst>
                <a:path w="1143635" h="1285875">
                  <a:moveTo>
                    <a:pt x="1143038" y="0"/>
                  </a:moveTo>
                  <a:lnTo>
                    <a:pt x="0" y="0"/>
                  </a:lnTo>
                  <a:lnTo>
                    <a:pt x="0" y="1285875"/>
                  </a:lnTo>
                  <a:lnTo>
                    <a:pt x="1143038" y="0"/>
                  </a:lnTo>
                  <a:close/>
                </a:path>
              </a:pathLst>
            </a:custGeom>
            <a:solidFill>
              <a:srgbClr val="00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7549" y="6280963"/>
              <a:ext cx="827290" cy="827290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788795" y="684530"/>
            <a:ext cx="74758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150" dirty="0">
                <a:solidFill>
                  <a:srgbClr val="006600"/>
                </a:solidFill>
                <a:latin typeface="Cambria"/>
                <a:cs typeface="Cambria"/>
              </a:rPr>
              <a:t>CURSO</a:t>
            </a:r>
            <a:r>
              <a:rPr sz="1600" b="1" spc="16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14" dirty="0">
                <a:solidFill>
                  <a:srgbClr val="006600"/>
                </a:solidFill>
                <a:latin typeface="Cambria"/>
                <a:cs typeface="Cambria"/>
              </a:rPr>
              <a:t>DE</a:t>
            </a:r>
            <a:r>
              <a:rPr sz="1600" b="1" spc="17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55" dirty="0">
                <a:solidFill>
                  <a:srgbClr val="006600"/>
                </a:solidFill>
                <a:latin typeface="Cambria"/>
                <a:cs typeface="Cambria"/>
              </a:rPr>
              <a:t>FORMAÇÃO</a:t>
            </a:r>
            <a:r>
              <a:rPr sz="1600" b="1" spc="17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90" dirty="0">
                <a:solidFill>
                  <a:srgbClr val="006600"/>
                </a:solidFill>
                <a:latin typeface="Cambria"/>
                <a:cs typeface="Cambria"/>
              </a:rPr>
              <a:t>EM</a:t>
            </a:r>
            <a:r>
              <a:rPr sz="1600" b="1" spc="17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85" dirty="0">
                <a:solidFill>
                  <a:srgbClr val="006600"/>
                </a:solidFill>
                <a:latin typeface="Cambria"/>
                <a:cs typeface="Cambria"/>
              </a:rPr>
              <a:t>NR-7</a:t>
            </a:r>
            <a:r>
              <a:rPr sz="1600" b="1" spc="16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210" dirty="0">
                <a:solidFill>
                  <a:srgbClr val="006600"/>
                </a:solidFill>
                <a:latin typeface="Trebuchet MS"/>
                <a:cs typeface="Trebuchet MS"/>
              </a:rPr>
              <a:t>–</a:t>
            </a:r>
            <a:r>
              <a:rPr sz="1600" b="1" spc="55" dirty="0">
                <a:solidFill>
                  <a:srgbClr val="006600"/>
                </a:solidFill>
                <a:latin typeface="Trebuchet MS"/>
                <a:cs typeface="Trebuchet MS"/>
              </a:rPr>
              <a:t> </a:t>
            </a:r>
            <a:r>
              <a:rPr sz="1600" b="1" spc="80" dirty="0">
                <a:solidFill>
                  <a:srgbClr val="006600"/>
                </a:solidFill>
                <a:latin typeface="Cambria"/>
                <a:cs typeface="Cambria"/>
              </a:rPr>
              <a:t>PRIMEIROS</a:t>
            </a:r>
            <a:r>
              <a:rPr sz="1600" b="1" spc="20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45" dirty="0">
                <a:solidFill>
                  <a:srgbClr val="006600"/>
                </a:solidFill>
                <a:latin typeface="Cambria"/>
                <a:cs typeface="Cambria"/>
              </a:rPr>
              <a:t>SOCORROS</a:t>
            </a:r>
            <a:r>
              <a:rPr sz="1600" b="1" spc="16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endParaRPr sz="16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314</Words>
  <Application>Microsoft Office PowerPoint</Application>
  <PresentationFormat>Personalizar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Arial MT</vt:lpstr>
      <vt:lpstr>Calibri</vt:lpstr>
      <vt:lpstr>Cambria</vt:lpstr>
      <vt:lpstr>Times New Roman</vt:lpstr>
      <vt:lpstr>Trebuchet MS</vt:lpstr>
      <vt:lpstr>Office Theme</vt:lpstr>
      <vt:lpstr>CERTIFICADO DE CONCLUSÃO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PC</dc:creator>
  <cp:lastModifiedBy>win</cp:lastModifiedBy>
  <cp:revision>1</cp:revision>
  <dcterms:created xsi:type="dcterms:W3CDTF">2022-08-19T14:51:59Z</dcterms:created>
  <dcterms:modified xsi:type="dcterms:W3CDTF">2022-08-19T14:52:52Z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2022-08-19T00:00:00Z</vt:filetime>
  </property>
</Properties>
</file>