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0693400" cy="7561263"/>
  <p:notesSz cx="6888163" cy="10018713"/>
  <p:defaultTextStyle>
    <a:defPPr>
      <a:defRPr lang="pt-B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D8A628"/>
    <a:srgbClr val="FFFFFF"/>
    <a:srgbClr val="D6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2" d="100"/>
          <a:sy n="62" d="100"/>
        </p:scale>
        <p:origin x="1326" y="72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24/08/2022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24/08/2022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24/08/2022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24/08/2022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24/08/2022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24/08/2022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24/08/2022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24/08/2022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24/08/2022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24/08/2022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24/08/2022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A4EDD-D6A2-4A16-B9A0-A902B4439BB4}" type="datetimeFigureOut">
              <a:rPr lang="pt-BR" smtClean="0"/>
              <a:pPr/>
              <a:t>24/08/2022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LOGO03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3703626" y="1907441"/>
            <a:ext cx="3286148" cy="294476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38" name="Triângulo retângulo 37"/>
          <p:cNvSpPr/>
          <p:nvPr/>
        </p:nvSpPr>
        <p:spPr>
          <a:xfrm rot="16200000">
            <a:off x="9132914" y="5995209"/>
            <a:ext cx="1285884" cy="1143008"/>
          </a:xfrm>
          <a:prstGeom prst="rtTriangle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6894" y="764424"/>
            <a:ext cx="8858312" cy="801629"/>
          </a:xfrm>
        </p:spPr>
        <p:txBody>
          <a:bodyPr>
            <a:noAutofit/>
          </a:bodyPr>
          <a:lstStyle/>
          <a:p>
            <a:r>
              <a:rPr lang="pt-BR" sz="4000" b="1" dirty="0">
                <a:solidFill>
                  <a:srgbClr val="006600"/>
                </a:solidFill>
                <a:latin typeface="Lucida Fax" pitchFamily="18" charset="0"/>
                <a:ea typeface="Roboto" pitchFamily="2" charset="0"/>
                <a:cs typeface="Times New Roman" pitchFamily="18" charset="0"/>
              </a:rPr>
              <a:t>CERTIFICADO DE CONCLUSÃO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03230" y="3383647"/>
            <a:ext cx="9322659" cy="121444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alt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inscrito no RG: </a:t>
            </a:r>
            <a:r>
              <a:rPr lang="pt-BR" altLang="pt-B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XXXXXXXXXXXX,</a:t>
            </a:r>
            <a:r>
              <a:rPr lang="pt-BR" alt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participou do </a:t>
            </a:r>
            <a:r>
              <a:rPr lang="pt-BR" altLang="pt-B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CURSO DE FORMAÇÃO EM SEGURANÇA EM INSTALAÇÕES E SERVIÇOS EM ELETRICIDADE</a:t>
            </a:r>
            <a:r>
              <a:rPr lang="pt-BR" alt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em conformidade com a </a:t>
            </a:r>
            <a:r>
              <a:rPr lang="pt-BR" altLang="pt-B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NR-10</a:t>
            </a:r>
            <a:r>
              <a:rPr lang="pt-BR" alt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nos dias: XX, XX, XX, XX e XX de Setembro de 2021, com carga horária total de   </a:t>
            </a:r>
            <a:r>
              <a:rPr lang="pt-BR" altLang="pt-B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40 horas</a:t>
            </a:r>
            <a:r>
              <a:rPr lang="pt-BR" alt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obtendo o grau de conclusão ao final do curso.</a:t>
            </a:r>
            <a:endParaRPr lang="pt-B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984934" y="4780763"/>
            <a:ext cx="2100590" cy="320768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marL="0" lvl="1" algn="ctr"/>
            <a:r>
              <a:rPr lang="pt-BR" sz="1400" i="1" dirty="0">
                <a:latin typeface="Arial" pitchFamily="34" charset="0"/>
                <a:cs typeface="Arial" pitchFamily="34" charset="0"/>
              </a:rPr>
              <a:t>Cidade, dia, mês e ano</a:t>
            </a:r>
            <a:r>
              <a:rPr lang="pt-BR" altLang="pt-BR" sz="1400" dirty="0">
                <a:latin typeface="Arial" pitchFamily="34" charset="0"/>
                <a:cs typeface="Arial" pitchFamily="34" charset="0"/>
              </a:rPr>
              <a:t>.</a:t>
            </a:r>
            <a:endParaRPr lang="pt-BR" sz="1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006973" y="2812832"/>
            <a:ext cx="6679453" cy="890924"/>
          </a:xfrm>
          <a:prstGeom prst="rect">
            <a:avLst/>
          </a:prstGeom>
        </p:spPr>
        <p:txBody>
          <a:bodyPr wrap="square" lIns="104306" tIns="52153" rIns="104306" bIns="52153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altLang="pt-BR" sz="1800" b="1" dirty="0">
                <a:latin typeface="Goudy Old Style" pitchFamily="18" charset="0"/>
                <a:cs typeface="Times New Roman" pitchFamily="18" charset="0"/>
              </a:rPr>
              <a:t>XXXXXXXXXXXXXXX</a:t>
            </a:r>
          </a:p>
          <a:p>
            <a:pPr algn="ctr">
              <a:lnSpc>
                <a:spcPct val="150000"/>
              </a:lnSpc>
            </a:pPr>
            <a:endParaRPr lang="pt-BR" altLang="pt-BR" sz="1800" b="1" dirty="0">
              <a:latin typeface="Goudy Old Style" pitchFamily="18" charset="0"/>
              <a:cs typeface="Times New Roman" pitchFamily="18" charset="0"/>
            </a:endParaRPr>
          </a:p>
        </p:txBody>
      </p:sp>
      <p:pic>
        <p:nvPicPr>
          <p:cNvPr id="11266" name="Picture 2" descr="LOGO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82604" y="5101531"/>
            <a:ext cx="1440160" cy="1175190"/>
          </a:xfrm>
          <a:prstGeom prst="rect">
            <a:avLst/>
          </a:prstGeom>
          <a:noFill/>
        </p:spPr>
      </p:pic>
      <p:sp>
        <p:nvSpPr>
          <p:cNvPr id="9" name="Forma livre 8"/>
          <p:cNvSpPr/>
          <p:nvPr/>
        </p:nvSpPr>
        <p:spPr>
          <a:xfrm>
            <a:off x="346040" y="162194"/>
            <a:ext cx="10001320" cy="6920355"/>
          </a:xfrm>
          <a:custGeom>
            <a:avLst/>
            <a:gdLst>
              <a:gd name="connsiteX0" fmla="*/ 0 w 10001320"/>
              <a:gd name="connsiteY0" fmla="*/ 0 h 6920355"/>
              <a:gd name="connsiteX1" fmla="*/ 10001320 w 10001320"/>
              <a:gd name="connsiteY1" fmla="*/ 0 h 6920355"/>
              <a:gd name="connsiteX2" fmla="*/ 10001320 w 10001320"/>
              <a:gd name="connsiteY2" fmla="*/ 6920355 h 6920355"/>
              <a:gd name="connsiteX3" fmla="*/ 0 w 10001320"/>
              <a:gd name="connsiteY3" fmla="*/ 6920355 h 6920355"/>
              <a:gd name="connsiteX4" fmla="*/ 0 w 10001320"/>
              <a:gd name="connsiteY4" fmla="*/ 0 h 692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1320" h="6920355">
                <a:moveTo>
                  <a:pt x="0" y="0"/>
                </a:moveTo>
                <a:lnTo>
                  <a:pt x="10001320" y="0"/>
                </a:lnTo>
                <a:lnTo>
                  <a:pt x="10001320" y="6920355"/>
                </a:lnTo>
                <a:lnTo>
                  <a:pt x="0" y="6920355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pt-BR" dirty="0"/>
          </a:p>
        </p:txBody>
      </p:sp>
      <p:cxnSp>
        <p:nvCxnSpPr>
          <p:cNvPr id="10" name="Straight Connector 13"/>
          <p:cNvCxnSpPr>
            <a:cxnSpLocks/>
          </p:cNvCxnSpPr>
          <p:nvPr/>
        </p:nvCxnSpPr>
        <p:spPr>
          <a:xfrm>
            <a:off x="517177" y="5365099"/>
            <a:ext cx="3715216" cy="0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riângulo retângulo 36"/>
          <p:cNvSpPr/>
          <p:nvPr/>
        </p:nvSpPr>
        <p:spPr>
          <a:xfrm rot="5400000">
            <a:off x="274602" y="351607"/>
            <a:ext cx="1285884" cy="1143008"/>
          </a:xfrm>
          <a:prstGeom prst="rtTriangle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17" name="Imagem 16" descr="Carimbo engenheiro.png">
            <a:extLst>
              <a:ext uri="{FF2B5EF4-FFF2-40B4-BE49-F238E27FC236}">
                <a16:creationId xmlns:a16="http://schemas.microsoft.com/office/drawing/2014/main" id="{CCDA8DFF-8529-4F61-AC4B-B7DB6F753ED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 l="15251" t="17778" r="15251" b="21683"/>
          <a:stretch>
            <a:fillRect/>
          </a:stretch>
        </p:blipFill>
        <p:spPr>
          <a:xfrm rot="19662617">
            <a:off x="9291774" y="6063949"/>
            <a:ext cx="1209266" cy="1209266"/>
          </a:xfrm>
          <a:prstGeom prst="rect">
            <a:avLst/>
          </a:prstGeom>
        </p:spPr>
      </p:pic>
      <p:cxnSp>
        <p:nvCxnSpPr>
          <p:cNvPr id="20" name="Straight Connector 13"/>
          <p:cNvCxnSpPr/>
          <p:nvPr/>
        </p:nvCxnSpPr>
        <p:spPr>
          <a:xfrm>
            <a:off x="2682404" y="2966053"/>
            <a:ext cx="5352826" cy="0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0"/>
          <p:cNvSpPr txBox="1"/>
          <p:nvPr/>
        </p:nvSpPr>
        <p:spPr>
          <a:xfrm>
            <a:off x="6685906" y="5881009"/>
            <a:ext cx="2698649" cy="254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endParaRPr lang="pt-BR" altLang="pt-B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440183" y="5341442"/>
            <a:ext cx="4042421" cy="1456144"/>
          </a:xfrm>
          <a:prstGeom prst="rect">
            <a:avLst/>
          </a:prstGeom>
        </p:spPr>
        <p:txBody>
          <a:bodyPr wrap="square" lIns="104306" tIns="52153" rIns="104306" bIns="52153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altLang="pt-BR" sz="1200" b="1" dirty="0">
                <a:latin typeface="Arial" pitchFamily="34" charset="0"/>
                <a:cs typeface="Arial" pitchFamily="34" charset="0"/>
              </a:rPr>
              <a:t>XXXXXXXXXXXXXXXXXXXX</a:t>
            </a:r>
          </a:p>
          <a:p>
            <a:pPr algn="ctr">
              <a:lnSpc>
                <a:spcPct val="150000"/>
              </a:lnSpc>
            </a:pPr>
            <a:r>
              <a:rPr lang="pt-BR" altLang="pt-BR" sz="1200" dirty="0">
                <a:latin typeface="Arial" pitchFamily="34" charset="0"/>
                <a:cs typeface="Arial" pitchFamily="34" charset="0"/>
              </a:rPr>
              <a:t>(Responsável Técnico)</a:t>
            </a:r>
          </a:p>
          <a:p>
            <a:pPr algn="ctr">
              <a:lnSpc>
                <a:spcPct val="150000"/>
              </a:lnSpc>
            </a:pPr>
            <a:r>
              <a:rPr lang="pt-BR" altLang="pt-BR" sz="1200" dirty="0">
                <a:latin typeface="Arial" pitchFamily="34" charset="0"/>
                <a:cs typeface="Arial" pitchFamily="34" charset="0"/>
              </a:rPr>
              <a:t>Técnico em </a:t>
            </a:r>
            <a:r>
              <a:rPr lang="pt-BR" altLang="pt-BR" sz="1200" dirty="0" err="1">
                <a:latin typeface="Arial" pitchFamily="34" charset="0"/>
                <a:cs typeface="Arial" pitchFamily="34" charset="0"/>
              </a:rPr>
              <a:t>Eletotécnica</a:t>
            </a:r>
            <a:r>
              <a:rPr lang="pt-BR" altLang="pt-BR" sz="1200" dirty="0">
                <a:latin typeface="Arial" pitchFamily="34" charset="0"/>
                <a:cs typeface="Arial" pitchFamily="34" charset="0"/>
              </a:rPr>
              <a:t> e Segurança do Trabalho</a:t>
            </a:r>
          </a:p>
          <a:p>
            <a:pPr algn="ctr">
              <a:lnSpc>
                <a:spcPct val="150000"/>
              </a:lnSpc>
            </a:pPr>
            <a:r>
              <a:rPr lang="pt-BR" altLang="pt-BR" sz="1200" dirty="0">
                <a:latin typeface="Arial" pitchFamily="34" charset="0"/>
                <a:cs typeface="Arial" pitchFamily="34" charset="0"/>
              </a:rPr>
              <a:t>SRTE: XXXXXXXXXXXXXX</a:t>
            </a:r>
          </a:p>
          <a:p>
            <a:pPr algn="ctr">
              <a:lnSpc>
                <a:spcPct val="150000"/>
              </a:lnSpc>
            </a:pPr>
            <a:r>
              <a:rPr lang="pt-BR" altLang="pt-BR" sz="1200" dirty="0">
                <a:latin typeface="Arial" pitchFamily="34" charset="0"/>
                <a:cs typeface="Arial" pitchFamily="34" charset="0"/>
              </a:rPr>
              <a:t>CFT: XXXXXXXXX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703230" y="1780367"/>
            <a:ext cx="9286940" cy="698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A  JB SERVIÇOS DE ASSESSORIA E CONSULTORIA EMPRESARIAL LTDA – ME, inscrita no CNPJ: </a:t>
            </a:r>
            <a:r>
              <a:rPr lang="pt-BR" altLang="pt-BR" sz="1400" dirty="0">
                <a:latin typeface="Arial" pitchFamily="34" charset="0"/>
                <a:cs typeface="Arial" pitchFamily="34" charset="0"/>
              </a:rPr>
              <a:t>25.108.808/0001-18 e localizada na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Rua Siqueira Bueno, 1321 - Loja - Metrô Belém - São Paulo</a:t>
            </a:r>
            <a:r>
              <a:rPr lang="pt-BR" altLang="pt-BR" sz="1400" dirty="0">
                <a:latin typeface="Arial" pitchFamily="34" charset="0"/>
                <a:cs typeface="Arial" pitchFamily="34" charset="0"/>
              </a:rPr>
              <a:t>, certifica que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5739086" y="5360849"/>
            <a:ext cx="3791016" cy="1720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200" dirty="0">
                <a:latin typeface="Arial" pitchFamily="34" charset="0"/>
                <a:cs typeface="Arial" pitchFamily="34" charset="0"/>
              </a:rPr>
              <a:t>XXXXXXXXXXXXXXXXXXXXXXXXXXXX</a:t>
            </a:r>
          </a:p>
          <a:p>
            <a:pPr algn="ctr">
              <a:lnSpc>
                <a:spcPct val="150000"/>
              </a:lnSpc>
            </a:pPr>
            <a:r>
              <a:rPr lang="pt-BR" sz="1200" dirty="0">
                <a:latin typeface="Arial" pitchFamily="34" charset="0"/>
                <a:cs typeface="Arial" pitchFamily="34" charset="0"/>
              </a:rPr>
              <a:t>( Instrutor Técnico )</a:t>
            </a:r>
          </a:p>
          <a:p>
            <a:pPr algn="ctr">
              <a:lnSpc>
                <a:spcPct val="150000"/>
              </a:lnSpc>
            </a:pPr>
            <a:r>
              <a:rPr lang="pt-BR" altLang="pt-BR" sz="1200" b="1" dirty="0">
                <a:latin typeface="Arial" pitchFamily="34" charset="0"/>
                <a:cs typeface="Arial" pitchFamily="34" charset="0"/>
              </a:rPr>
              <a:t>XXXXXXXXXXXXXXXXXXXX</a:t>
            </a:r>
          </a:p>
          <a:p>
            <a:pPr algn="ctr">
              <a:lnSpc>
                <a:spcPct val="150000"/>
              </a:lnSpc>
            </a:pPr>
            <a:r>
              <a:rPr lang="pt-BR" altLang="pt-BR" sz="1200" dirty="0">
                <a:latin typeface="Arial" pitchFamily="34" charset="0"/>
                <a:cs typeface="Arial" pitchFamily="34" charset="0"/>
              </a:rPr>
              <a:t>Técnico em </a:t>
            </a:r>
            <a:r>
              <a:rPr lang="pt-BR" altLang="pt-BR" sz="1200" dirty="0" err="1">
                <a:latin typeface="Arial" pitchFamily="34" charset="0"/>
                <a:cs typeface="Arial" pitchFamily="34" charset="0"/>
              </a:rPr>
              <a:t>Eletotécnica</a:t>
            </a:r>
            <a:r>
              <a:rPr lang="pt-BR" altLang="pt-BR" sz="1200" dirty="0">
                <a:latin typeface="Arial" pitchFamily="34" charset="0"/>
                <a:cs typeface="Arial" pitchFamily="34" charset="0"/>
              </a:rPr>
              <a:t> e Segurança do Trabalho</a:t>
            </a:r>
          </a:p>
          <a:p>
            <a:pPr algn="ctr">
              <a:lnSpc>
                <a:spcPct val="150000"/>
              </a:lnSpc>
            </a:pPr>
            <a:r>
              <a:rPr lang="pt-BR" altLang="pt-BR" sz="1200" dirty="0">
                <a:latin typeface="Arial" pitchFamily="34" charset="0"/>
                <a:cs typeface="Arial" pitchFamily="34" charset="0"/>
              </a:rPr>
              <a:t>SRTE: XXXXXXXXXXXXXX</a:t>
            </a:r>
          </a:p>
          <a:p>
            <a:pPr algn="ctr">
              <a:lnSpc>
                <a:spcPct val="150000"/>
              </a:lnSpc>
            </a:pPr>
            <a:r>
              <a:rPr lang="pt-BR" altLang="pt-BR" sz="1200" dirty="0">
                <a:latin typeface="Arial" pitchFamily="34" charset="0"/>
                <a:cs typeface="Arial" pitchFamily="34" charset="0"/>
              </a:rPr>
              <a:t>CFT: XXXXXXXXX</a:t>
            </a:r>
          </a:p>
        </p:txBody>
      </p:sp>
      <p:cxnSp>
        <p:nvCxnSpPr>
          <p:cNvPr id="11" name="Straight Connector 13">
            <a:extLst>
              <a:ext uri="{FF2B5EF4-FFF2-40B4-BE49-F238E27FC236}">
                <a16:creationId xmlns:a16="http://schemas.microsoft.com/office/drawing/2014/main" id="{A3355590-A6EA-0A12-4BC1-2E47387123EF}"/>
              </a:ext>
            </a:extLst>
          </p:cNvPr>
          <p:cNvCxnSpPr>
            <a:cxnSpLocks/>
          </p:cNvCxnSpPr>
          <p:nvPr/>
        </p:nvCxnSpPr>
        <p:spPr>
          <a:xfrm>
            <a:off x="6060640" y="5415464"/>
            <a:ext cx="3715216" cy="0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LOGO03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3327844" y="1994681"/>
            <a:ext cx="4304872" cy="385765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38" name="Triângulo retângulo 37"/>
          <p:cNvSpPr/>
          <p:nvPr/>
        </p:nvSpPr>
        <p:spPr>
          <a:xfrm rot="16200000">
            <a:off x="9132914" y="5995209"/>
            <a:ext cx="1285884" cy="1143008"/>
          </a:xfrm>
          <a:prstGeom prst="rtTriangle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Forma livre 8"/>
          <p:cNvSpPr/>
          <p:nvPr/>
        </p:nvSpPr>
        <p:spPr>
          <a:xfrm>
            <a:off x="346040" y="295197"/>
            <a:ext cx="10001320" cy="6920355"/>
          </a:xfrm>
          <a:custGeom>
            <a:avLst/>
            <a:gdLst>
              <a:gd name="connsiteX0" fmla="*/ 0 w 10001320"/>
              <a:gd name="connsiteY0" fmla="*/ 0 h 6920355"/>
              <a:gd name="connsiteX1" fmla="*/ 10001320 w 10001320"/>
              <a:gd name="connsiteY1" fmla="*/ 0 h 6920355"/>
              <a:gd name="connsiteX2" fmla="*/ 10001320 w 10001320"/>
              <a:gd name="connsiteY2" fmla="*/ 6920355 h 6920355"/>
              <a:gd name="connsiteX3" fmla="*/ 0 w 10001320"/>
              <a:gd name="connsiteY3" fmla="*/ 6920355 h 6920355"/>
              <a:gd name="connsiteX4" fmla="*/ 0 w 10001320"/>
              <a:gd name="connsiteY4" fmla="*/ 0 h 692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1320" h="6920355">
                <a:moveTo>
                  <a:pt x="0" y="0"/>
                </a:moveTo>
                <a:lnTo>
                  <a:pt x="10001320" y="0"/>
                </a:lnTo>
                <a:lnTo>
                  <a:pt x="10001320" y="6920355"/>
                </a:lnTo>
                <a:lnTo>
                  <a:pt x="0" y="6920355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pt-BR" dirty="0"/>
          </a:p>
        </p:txBody>
      </p:sp>
      <p:cxnSp>
        <p:nvCxnSpPr>
          <p:cNvPr id="10" name="Straight Connector 13"/>
          <p:cNvCxnSpPr/>
          <p:nvPr/>
        </p:nvCxnSpPr>
        <p:spPr>
          <a:xfrm flipV="1">
            <a:off x="917544" y="6206747"/>
            <a:ext cx="9001188" cy="2776"/>
          </a:xfrm>
          <a:prstGeom prst="line">
            <a:avLst/>
          </a:prstGeom>
          <a:ln w="127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988982" y="1573109"/>
            <a:ext cx="885831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altLang="pt-BR" sz="1400" b="1" dirty="0">
                <a:latin typeface="Arial" pitchFamily="34" charset="0"/>
                <a:cs typeface="Arial" pitchFamily="34" charset="0"/>
              </a:rPr>
              <a:t>Conteúdo Programático do Curso: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50" dirty="0">
                <a:latin typeface="Arial" panose="020B0604020202020204" pitchFamily="34" charset="0"/>
                <a:cs typeface="Arial" pitchFamily="34" charset="0"/>
              </a:rPr>
              <a:t>Introdução à segurança com eletricidade;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50" dirty="0">
                <a:latin typeface="Arial" panose="020B0604020202020204" pitchFamily="34" charset="0"/>
                <a:cs typeface="Arial" pitchFamily="34" charset="0"/>
              </a:rPr>
              <a:t>Riscos em instalações e serviços com eletricidade: o choque elétrico, mecanismos e efeitos; arcos elétricos; queimaduras e quedas; campos eletromagnéticos.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50" dirty="0">
                <a:latin typeface="Arial" panose="020B0604020202020204" pitchFamily="34" charset="0"/>
                <a:cs typeface="Arial" pitchFamily="34" charset="0"/>
              </a:rPr>
              <a:t>Técnicas de Análise de Risco.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50" dirty="0">
                <a:latin typeface="Arial" panose="020B0604020202020204" pitchFamily="34" charset="0"/>
                <a:cs typeface="Arial" pitchFamily="34" charset="0"/>
              </a:rPr>
              <a:t>Medidas de Controle do Risco Elétrico: </a:t>
            </a:r>
            <a:r>
              <a:rPr lang="pt-BR" sz="1250" dirty="0" err="1">
                <a:latin typeface="Arial" panose="020B0604020202020204" pitchFamily="34" charset="0"/>
                <a:cs typeface="Arial" pitchFamily="34" charset="0"/>
              </a:rPr>
              <a:t>desenergização</a:t>
            </a:r>
            <a:r>
              <a:rPr lang="pt-BR" sz="1250" dirty="0">
                <a:latin typeface="Arial" panose="020B0604020202020204" pitchFamily="34" charset="0"/>
                <a:cs typeface="Arial" pitchFamily="34" charset="0"/>
              </a:rPr>
              <a:t>; aterramento funcional (TN / TT / IT); de proteção; temporário; equipotencialização; secciona mento automático da alimentação; dispositivos a corrente de fuga;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50" dirty="0">
                <a:latin typeface="Arial" panose="020B0604020202020204" pitchFamily="34" charset="0"/>
                <a:cs typeface="Arial" pitchFamily="34" charset="0"/>
              </a:rPr>
              <a:t>extra baixa tensão; barreiras e invólucros; bloqueios e impedimentos; obstáculos e anteparos; isolamento das partes vivas; isolação dupla ou reforçada; colocação fora de alcance; separação elétrica;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50" dirty="0">
                <a:latin typeface="Arial" panose="020B0604020202020204" pitchFamily="34" charset="0"/>
                <a:cs typeface="Arial" pitchFamily="34" charset="0"/>
              </a:rPr>
              <a:t>Normas Técnicas Brasileiras - NBR da ABNT: NBR-5410, NBR 14039 e outras;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50" dirty="0">
                <a:latin typeface="Arial" panose="020B0604020202020204" pitchFamily="34" charset="0"/>
                <a:cs typeface="Arial" pitchFamily="34" charset="0"/>
              </a:rPr>
              <a:t>Regulamentações do MTE: </a:t>
            </a:r>
            <a:r>
              <a:rPr lang="pt-BR" sz="1250" dirty="0" err="1">
                <a:latin typeface="Arial" panose="020B0604020202020204" pitchFamily="34" charset="0"/>
                <a:cs typeface="Arial" panose="020B0604020202020204" pitchFamily="34" charset="0"/>
              </a:rPr>
              <a:t>NR’s</a:t>
            </a:r>
            <a:r>
              <a:rPr lang="pt-BR" sz="1250" dirty="0">
                <a:latin typeface="Arial" panose="020B0604020202020204" pitchFamily="34" charset="0"/>
                <a:cs typeface="Arial" panose="020B0604020202020204" pitchFamily="34" charset="0"/>
              </a:rPr>
              <a:t>; NR-10 (Segurança em Instalações e Serviços com Eletricidade); qualificação; habilitação; capacitação e autorização.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50" dirty="0">
                <a:latin typeface="Arial" panose="020B0604020202020204" pitchFamily="34" charset="0"/>
                <a:cs typeface="Arial" panose="020B0604020202020204" pitchFamily="34" charset="0"/>
              </a:rPr>
              <a:t>Equipamentos de proteção coletiva.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50" dirty="0">
                <a:latin typeface="Arial" panose="020B0604020202020204" pitchFamily="34" charset="0"/>
                <a:cs typeface="Arial" panose="020B0604020202020204" pitchFamily="34" charset="0"/>
              </a:rPr>
              <a:t>Equipamentos de proteção individual.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50" dirty="0">
                <a:latin typeface="Arial" panose="020B0604020202020204" pitchFamily="34" charset="0"/>
                <a:cs typeface="Arial" panose="020B0604020202020204" pitchFamily="34" charset="0"/>
              </a:rPr>
              <a:t>Rotinas de trabalho – Procedimentos: instalações desenergizadas; liberação para serviços; sinalização; inspeções de áreas, serviços, ferramental e equipamento;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50" dirty="0">
                <a:latin typeface="Arial" panose="020B0604020202020204" pitchFamily="34" charset="0"/>
                <a:cs typeface="Arial" panose="020B0604020202020204" pitchFamily="34" charset="0"/>
              </a:rPr>
              <a:t>Documentação de instalações elétricas.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50" dirty="0">
                <a:latin typeface="Arial" panose="020B0604020202020204" pitchFamily="34" charset="0"/>
                <a:cs typeface="Arial" panose="020B0604020202020204" pitchFamily="34" charset="0"/>
              </a:rPr>
              <a:t>Riscos adicionais: altura; ambientes confinados; áreas classificadas; umidade; condições atmosféricas.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50" dirty="0">
                <a:latin typeface="Arial" panose="020B0604020202020204" pitchFamily="34" charset="0"/>
                <a:cs typeface="Arial" panose="020B0604020202020204" pitchFamily="34" charset="0"/>
              </a:rPr>
              <a:t>Proteção e combate a incêndios: noções básicas; medidas preventivas; métodos de extinção; prática;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50" dirty="0">
                <a:latin typeface="Arial" panose="020B0604020202020204" pitchFamily="34" charset="0"/>
                <a:cs typeface="Arial" panose="020B0604020202020204" pitchFamily="34" charset="0"/>
              </a:rPr>
              <a:t>Acidentes de origem elétrica: causas diretas e indiretas; discussão de casos;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50" dirty="0">
                <a:latin typeface="Arial" panose="020B0604020202020204" pitchFamily="34" charset="0"/>
                <a:cs typeface="Arial" panose="020B0604020202020204" pitchFamily="34" charset="0"/>
              </a:rPr>
              <a:t>Primeiros socorros: noções sobre lesões; priorização do atendimento; aplicação de respiração artificial; massagem cardíaca; técnicas para remoção e transporte de acidentados; práticas.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50" dirty="0">
                <a:latin typeface="Arial" panose="020B0604020202020204" pitchFamily="34" charset="0"/>
                <a:cs typeface="Arial" panose="020B0604020202020204" pitchFamily="34" charset="0"/>
              </a:rPr>
              <a:t>Responsabilidades. </a:t>
            </a:r>
          </a:p>
        </p:txBody>
      </p:sp>
      <p:sp>
        <p:nvSpPr>
          <p:cNvPr id="37" name="Triângulo retângulo 36"/>
          <p:cNvSpPr/>
          <p:nvPr/>
        </p:nvSpPr>
        <p:spPr>
          <a:xfrm rot="5400000">
            <a:off x="274602" y="351607"/>
            <a:ext cx="1285884" cy="1143008"/>
          </a:xfrm>
          <a:prstGeom prst="rtTriangle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3" name="Picture 2" descr="LOGO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3230" y="6280961"/>
            <a:ext cx="928694" cy="832216"/>
          </a:xfrm>
          <a:prstGeom prst="rect">
            <a:avLst/>
          </a:prstGeom>
          <a:noFill/>
        </p:spPr>
      </p:pic>
      <p:sp>
        <p:nvSpPr>
          <p:cNvPr id="24" name="CaixaDeTexto 23"/>
          <p:cNvSpPr txBox="1"/>
          <p:nvPr/>
        </p:nvSpPr>
        <p:spPr>
          <a:xfrm>
            <a:off x="988982" y="565921"/>
            <a:ext cx="8858312" cy="742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altLang="pt-BR" sz="1600" b="1" dirty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CURSO DE FORMAÇÃO EM NR-10 – SEGURANÇA EM INSTALAÇÕES ELÉTRICAS</a:t>
            </a:r>
            <a:endParaRPr lang="pt-BR" altLang="pt-BR" sz="1700" b="1" dirty="0">
              <a:solidFill>
                <a:srgbClr val="006600"/>
              </a:solidFill>
              <a:latin typeface="Lucida Fax" pitchFamily="18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altLang="pt-BR" sz="1400" b="1" dirty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Carga  horária total: </a:t>
            </a:r>
            <a:r>
              <a:rPr lang="pt-BR" altLang="pt-BR" sz="1400" dirty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40 horas</a:t>
            </a:r>
            <a:r>
              <a:rPr lang="pt-BR" altLang="pt-BR" sz="1400" b="1" dirty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. Data da Expedição:  XX/XX</a:t>
            </a:r>
            <a:r>
              <a:rPr lang="pt-BR" altLang="pt-BR" sz="1400" dirty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/XXXX</a:t>
            </a:r>
            <a:r>
              <a:rPr lang="pt-BR" altLang="pt-BR" sz="1400" b="1" dirty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. Validade: XX/XX/XXXX</a:t>
            </a:r>
            <a:r>
              <a:rPr lang="pt-BR" altLang="pt-BR" sz="1400" dirty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674292" y="6263994"/>
            <a:ext cx="78581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000" b="1" dirty="0">
                <a:latin typeface="Arial" pitchFamily="34" charset="0"/>
                <a:cs typeface="Arial" pitchFamily="34" charset="0"/>
              </a:rPr>
              <a:t>JB SERVIÇOS DE ASSESSORIA E CONSULTORIA EMPRESARIAL LTDA – ME.  CNPJ: 25.108.808/0001-18. </a:t>
            </a:r>
          </a:p>
          <a:p>
            <a:pPr algn="ctr">
              <a:lnSpc>
                <a:spcPct val="150000"/>
              </a:lnSpc>
            </a:pPr>
            <a:r>
              <a:rPr lang="pt-BR" sz="1000" b="1" dirty="0">
                <a:latin typeface="Arial" pitchFamily="34" charset="0"/>
                <a:cs typeface="Arial" pitchFamily="34" charset="0"/>
              </a:rPr>
              <a:t>ENDEREÇO: Rua Siqueira Bueno, 1321 - Loja - Metrô Belém - São Paulo.</a:t>
            </a:r>
          </a:p>
          <a:p>
            <a:pPr algn="ctr">
              <a:lnSpc>
                <a:spcPct val="150000"/>
              </a:lnSpc>
            </a:pPr>
            <a:r>
              <a:rPr lang="pt-BR" sz="1000" b="1" dirty="0">
                <a:latin typeface="Arial" pitchFamily="34" charset="0"/>
                <a:cs typeface="Arial" pitchFamily="34" charset="0"/>
              </a:rPr>
              <a:t>TELEFONE</a:t>
            </a:r>
            <a:r>
              <a:rPr lang="pt-BR" sz="1000" dirty="0"/>
              <a:t>  </a:t>
            </a:r>
            <a:r>
              <a:rPr lang="pt-BR" sz="1000" b="1" dirty="0">
                <a:latin typeface="Arial" pitchFamily="34" charset="0"/>
                <a:cs typeface="Arial" pitchFamily="34" charset="0"/>
              </a:rPr>
              <a:t>0800-006-6767 / 11-2694-2399. E-MAIL: comercial@jbsegurancadotrabalho.com.br  SITE: www.jbsegurancadotrabalho.com.br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2788</TotalTime>
  <Words>505</Words>
  <Application>Microsoft Office PowerPoint</Application>
  <PresentationFormat>Personalizar</PresentationFormat>
  <Paragraphs>38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Goudy Old Style</vt:lpstr>
      <vt:lpstr>Lucida Fax</vt:lpstr>
      <vt:lpstr>Tema do Office</vt:lpstr>
      <vt:lpstr>CERTIFICADO DE CONCLUSÃO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CERTIFICADO</dc:title>
  <dc:creator>PC</dc:creator>
  <cp:lastModifiedBy>win</cp:lastModifiedBy>
  <cp:revision>202</cp:revision>
  <cp:lastPrinted>2021-01-12T15:24:02Z</cp:lastPrinted>
  <dcterms:created xsi:type="dcterms:W3CDTF">2019-10-30T12:52:23Z</dcterms:created>
  <dcterms:modified xsi:type="dcterms:W3CDTF">2022-08-24T13:10:02Z</dcterms:modified>
</cp:coreProperties>
</file>