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</p:sldIdLst>
  <p:sldSz cx="10693400" cy="7561263"/>
  <p:notesSz cx="6858000" cy="9144000"/>
  <p:defaultTextStyle>
    <a:defPPr>
      <a:defRPr lang="pt-BR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D8A628"/>
    <a:srgbClr val="FFFFFF"/>
    <a:srgbClr val="D6A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2" d="100"/>
          <a:sy n="62" d="100"/>
        </p:scale>
        <p:origin x="1326" y="72"/>
      </p:cViewPr>
      <p:guideLst>
        <p:guide orient="horz" pos="2382"/>
        <p:guide pos="3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4EDD-D6A2-4A16-B9A0-A902B4439BB4}" type="datetimeFigureOut">
              <a:rPr lang="pt-BR" smtClean="0"/>
              <a:pPr/>
              <a:t>19/08/2022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DDC8-9C7A-4E1C-B132-1B59550B8FB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4EDD-D6A2-4A16-B9A0-A902B4439BB4}" type="datetimeFigureOut">
              <a:rPr lang="pt-BR" smtClean="0"/>
              <a:pPr/>
              <a:t>19/08/2022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DDC8-9C7A-4E1C-B132-1B59550B8FB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752715" y="302802"/>
            <a:ext cx="2406015" cy="6451578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34670" y="302802"/>
            <a:ext cx="7039822" cy="6451578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4EDD-D6A2-4A16-B9A0-A902B4439BB4}" type="datetimeFigureOut">
              <a:rPr lang="pt-BR" smtClean="0"/>
              <a:pPr/>
              <a:t>19/08/2022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DDC8-9C7A-4E1C-B132-1B59550B8FB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4EDD-D6A2-4A16-B9A0-A902B4439BB4}" type="datetimeFigureOut">
              <a:rPr lang="pt-BR" smtClean="0"/>
              <a:pPr/>
              <a:t>19/08/2022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DDC8-9C7A-4E1C-B132-1B59550B8FB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4EDD-D6A2-4A16-B9A0-A902B4439BB4}" type="datetimeFigureOut">
              <a:rPr lang="pt-BR" smtClean="0"/>
              <a:pPr/>
              <a:t>19/08/2022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DDC8-9C7A-4E1C-B132-1B59550B8FB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34670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435812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4EDD-D6A2-4A16-B9A0-A902B4439BB4}" type="datetimeFigureOut">
              <a:rPr lang="pt-BR" smtClean="0"/>
              <a:pPr/>
              <a:t>19/08/2022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DDC8-9C7A-4E1C-B132-1B59550B8FB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4EDD-D6A2-4A16-B9A0-A902B4439BB4}" type="datetimeFigureOut">
              <a:rPr lang="pt-BR" smtClean="0"/>
              <a:pPr/>
              <a:t>19/08/2022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DDC8-9C7A-4E1C-B132-1B59550B8FB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4EDD-D6A2-4A16-B9A0-A902B4439BB4}" type="datetimeFigureOut">
              <a:rPr lang="pt-BR" smtClean="0"/>
              <a:pPr/>
              <a:t>19/08/2022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DDC8-9C7A-4E1C-B132-1B59550B8FB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4EDD-D6A2-4A16-B9A0-A902B4439BB4}" type="datetimeFigureOut">
              <a:rPr lang="pt-BR" smtClean="0"/>
              <a:pPr/>
              <a:t>19/08/2022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DDC8-9C7A-4E1C-B132-1B59550B8FB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4EDD-D6A2-4A16-B9A0-A902B4439BB4}" type="datetimeFigureOut">
              <a:rPr lang="pt-BR" smtClean="0"/>
              <a:pPr/>
              <a:t>19/08/2022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DDC8-9C7A-4E1C-B132-1B59550B8FB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4EDD-D6A2-4A16-B9A0-A902B4439BB4}" type="datetimeFigureOut">
              <a:rPr lang="pt-BR" smtClean="0"/>
              <a:pPr/>
              <a:t>19/08/2022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DDC8-9C7A-4E1C-B132-1B59550B8FB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A4EDD-D6A2-4A16-B9A0-A902B4439BB4}" type="datetimeFigureOut">
              <a:rPr lang="pt-BR" smtClean="0"/>
              <a:pPr/>
              <a:t>19/08/2022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EDDC8-9C7A-4E1C-B132-1B59550B8FB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LOGO03"/>
          <p:cNvPicPr>
            <a:picLocks noChangeAspect="1" noChangeArrowheads="1"/>
          </p:cNvPicPr>
          <p:nvPr/>
        </p:nvPicPr>
        <p:blipFill>
          <a:blip r:embed="rId2">
            <a:grayscl/>
          </a:blip>
          <a:srcRect/>
          <a:stretch>
            <a:fillRect/>
          </a:stretch>
        </p:blipFill>
        <p:spPr bwMode="auto">
          <a:xfrm>
            <a:off x="3703626" y="1907441"/>
            <a:ext cx="3286148" cy="294476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</p:pic>
      <p:sp>
        <p:nvSpPr>
          <p:cNvPr id="38" name="Triângulo retângulo 37"/>
          <p:cNvSpPr/>
          <p:nvPr/>
        </p:nvSpPr>
        <p:spPr>
          <a:xfrm rot="16200000">
            <a:off x="9132914" y="5995209"/>
            <a:ext cx="1285884" cy="1143008"/>
          </a:xfrm>
          <a:prstGeom prst="rtTriangle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7544" y="764424"/>
            <a:ext cx="8858312" cy="801629"/>
          </a:xfrm>
        </p:spPr>
        <p:txBody>
          <a:bodyPr>
            <a:noAutofit/>
          </a:bodyPr>
          <a:lstStyle/>
          <a:p>
            <a:r>
              <a:rPr lang="pt-BR" sz="4000" b="1" dirty="0">
                <a:solidFill>
                  <a:srgbClr val="006600"/>
                </a:solidFill>
                <a:latin typeface="Lucida Fax" pitchFamily="18" charset="0"/>
                <a:ea typeface="Roboto" pitchFamily="2" charset="0"/>
                <a:cs typeface="Times New Roman" pitchFamily="18" charset="0"/>
              </a:rPr>
              <a:t>CERTIFICADO DE CONCLUSÃO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371" y="3423441"/>
            <a:ext cx="9322659" cy="142876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t-BR" altLang="pt-B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inscrito no </a:t>
            </a:r>
            <a:r>
              <a:rPr lang="pt-BR" altLang="pt-BR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RG: XXXXXXXXXXXX</a:t>
            </a:r>
            <a:r>
              <a:rPr lang="pt-BR" altLang="pt-B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participou do </a:t>
            </a:r>
            <a:r>
              <a:rPr lang="pt-BR" altLang="pt-BR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CURSO DE RECICLAGEM EM SEGURANÇA DE TRANSPORTE E MOVIMENTAÇÃO DE CARGAS</a:t>
            </a:r>
            <a:r>
              <a:rPr lang="pt-BR" altLang="pt-B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em conformidade com a </a:t>
            </a:r>
            <a:r>
              <a:rPr lang="pt-BR" altLang="pt-BR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NR-11</a:t>
            </a:r>
            <a:r>
              <a:rPr lang="pt-BR" altLang="pt-B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no dia XX de XXXX de XXXX. O curso foi realizado na Rua XXXXXXXXXXX , nº: XX – XXXXX / XX, com carga horária total de </a:t>
            </a:r>
            <a:r>
              <a:rPr lang="pt-BR" altLang="pt-BR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08 horas</a:t>
            </a:r>
            <a:r>
              <a:rPr lang="pt-BR" altLang="pt-B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obtendo o grau de conclusão ao final do curso.</a:t>
            </a:r>
            <a:endParaRPr lang="pt-BR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6860697" y="4780763"/>
            <a:ext cx="2001203" cy="320768"/>
          </a:xfrm>
          <a:prstGeom prst="rect">
            <a:avLst/>
          </a:prstGeom>
        </p:spPr>
        <p:txBody>
          <a:bodyPr wrap="none" lIns="104306" tIns="52153" rIns="104306" bIns="52153">
            <a:spAutoFit/>
          </a:bodyPr>
          <a:lstStyle/>
          <a:p>
            <a:pPr marL="0" lvl="1" algn="ctr"/>
            <a:r>
              <a:rPr lang="pt-BR" sz="1400" i="1" dirty="0">
                <a:latin typeface="Arial" pitchFamily="34" charset="0"/>
                <a:cs typeface="Arial" pitchFamily="34" charset="0"/>
              </a:rPr>
              <a:t>Cidade, dia, mês, ano.</a:t>
            </a:r>
          </a:p>
        </p:txBody>
      </p:sp>
      <p:sp>
        <p:nvSpPr>
          <p:cNvPr id="7" name="Retângulo 6"/>
          <p:cNvSpPr/>
          <p:nvPr/>
        </p:nvSpPr>
        <p:spPr>
          <a:xfrm>
            <a:off x="2060552" y="2851937"/>
            <a:ext cx="6679453" cy="516527"/>
          </a:xfrm>
          <a:prstGeom prst="rect">
            <a:avLst/>
          </a:prstGeom>
        </p:spPr>
        <p:txBody>
          <a:bodyPr wrap="square" lIns="104306" tIns="52153" rIns="104306" bIns="52153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altLang="pt-BR" sz="2000" b="1" dirty="0">
                <a:latin typeface="Goudy Old Style" pitchFamily="18" charset="0"/>
                <a:cs typeface="Times New Roman" pitchFamily="18" charset="0"/>
              </a:rPr>
              <a:t>XXXXXXXXXXXXXXXXXXXXX</a:t>
            </a:r>
          </a:p>
        </p:txBody>
      </p:sp>
      <p:sp>
        <p:nvSpPr>
          <p:cNvPr id="9" name="Forma livre 8"/>
          <p:cNvSpPr/>
          <p:nvPr/>
        </p:nvSpPr>
        <p:spPr>
          <a:xfrm>
            <a:off x="346040" y="295197"/>
            <a:ext cx="10001320" cy="6920355"/>
          </a:xfrm>
          <a:custGeom>
            <a:avLst/>
            <a:gdLst>
              <a:gd name="connsiteX0" fmla="*/ 0 w 10001320"/>
              <a:gd name="connsiteY0" fmla="*/ 0 h 6920355"/>
              <a:gd name="connsiteX1" fmla="*/ 10001320 w 10001320"/>
              <a:gd name="connsiteY1" fmla="*/ 0 h 6920355"/>
              <a:gd name="connsiteX2" fmla="*/ 10001320 w 10001320"/>
              <a:gd name="connsiteY2" fmla="*/ 6920355 h 6920355"/>
              <a:gd name="connsiteX3" fmla="*/ 0 w 10001320"/>
              <a:gd name="connsiteY3" fmla="*/ 6920355 h 6920355"/>
              <a:gd name="connsiteX4" fmla="*/ 0 w 10001320"/>
              <a:gd name="connsiteY4" fmla="*/ 0 h 6920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1320" h="6920355">
                <a:moveTo>
                  <a:pt x="0" y="0"/>
                </a:moveTo>
                <a:lnTo>
                  <a:pt x="10001320" y="0"/>
                </a:lnTo>
                <a:lnTo>
                  <a:pt x="10001320" y="6920355"/>
                </a:lnTo>
                <a:lnTo>
                  <a:pt x="0" y="6920355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pt-BR" dirty="0"/>
          </a:p>
        </p:txBody>
      </p:sp>
      <p:cxnSp>
        <p:nvCxnSpPr>
          <p:cNvPr id="10" name="Straight Connector 13"/>
          <p:cNvCxnSpPr/>
          <p:nvPr/>
        </p:nvCxnSpPr>
        <p:spPr>
          <a:xfrm>
            <a:off x="876431" y="5771585"/>
            <a:ext cx="3368374" cy="0"/>
          </a:xfrm>
          <a:prstGeom prst="line">
            <a:avLst/>
          </a:prstGeom>
          <a:ln w="190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ixaDeTexto 13"/>
          <p:cNvSpPr txBox="1"/>
          <p:nvPr/>
        </p:nvSpPr>
        <p:spPr>
          <a:xfrm>
            <a:off x="560354" y="5853459"/>
            <a:ext cx="40005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1000" b="1" dirty="0">
                <a:latin typeface="Arial" pitchFamily="34" charset="0"/>
                <a:cs typeface="Arial" pitchFamily="34" charset="0"/>
              </a:rPr>
              <a:t>XXXXXXXXXXXXXXXXXXXX</a:t>
            </a:r>
          </a:p>
          <a:p>
            <a:pPr algn="ctr">
              <a:lnSpc>
                <a:spcPct val="150000"/>
              </a:lnSpc>
            </a:pPr>
            <a:r>
              <a:rPr lang="pt-BR" sz="1000" dirty="0">
                <a:latin typeface="Arial" pitchFamily="34" charset="0"/>
                <a:cs typeface="Arial" pitchFamily="34" charset="0"/>
              </a:rPr>
              <a:t>( Responsável Técnico )</a:t>
            </a:r>
          </a:p>
          <a:p>
            <a:pPr algn="ctr">
              <a:lnSpc>
                <a:spcPct val="150000"/>
              </a:lnSpc>
            </a:pPr>
            <a:r>
              <a:rPr lang="pt-BR" sz="1000" dirty="0">
                <a:latin typeface="Arial" pitchFamily="34" charset="0"/>
                <a:cs typeface="Arial" pitchFamily="34" charset="0"/>
              </a:rPr>
              <a:t>Téc. de Segurança do Trabalho / Téc. em Eletrotécnica</a:t>
            </a:r>
          </a:p>
          <a:p>
            <a:pPr algn="ctr">
              <a:lnSpc>
                <a:spcPct val="150000"/>
              </a:lnSpc>
            </a:pPr>
            <a:r>
              <a:rPr lang="pt-BR" sz="1000" dirty="0">
                <a:latin typeface="Arial" pitchFamily="34" charset="0"/>
                <a:cs typeface="Arial" pitchFamily="34" charset="0"/>
              </a:rPr>
              <a:t>SRTE: XXXXXXXXXX.  CREA-RJ: XXXXXXXXXXX.</a:t>
            </a:r>
          </a:p>
        </p:txBody>
      </p:sp>
      <p:sp>
        <p:nvSpPr>
          <p:cNvPr id="37" name="Triângulo retângulo 36"/>
          <p:cNvSpPr/>
          <p:nvPr/>
        </p:nvSpPr>
        <p:spPr>
          <a:xfrm rot="5400000">
            <a:off x="274602" y="351607"/>
            <a:ext cx="1285884" cy="1143008"/>
          </a:xfrm>
          <a:prstGeom prst="rtTriangle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cxnSp>
        <p:nvCxnSpPr>
          <p:cNvPr id="40" name="Straight Connector 13"/>
          <p:cNvCxnSpPr/>
          <p:nvPr/>
        </p:nvCxnSpPr>
        <p:spPr>
          <a:xfrm>
            <a:off x="6346832" y="5771585"/>
            <a:ext cx="3368374" cy="0"/>
          </a:xfrm>
          <a:prstGeom prst="line">
            <a:avLst/>
          </a:prstGeom>
          <a:ln w="190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Imagem 16" descr="Carimbo engenheiro.png">
            <a:extLst>
              <a:ext uri="{FF2B5EF4-FFF2-40B4-BE49-F238E27FC236}">
                <a16:creationId xmlns:a16="http://schemas.microsoft.com/office/drawing/2014/main" id="{CCDA8DFF-8529-4F61-AC4B-B7DB6F753EDA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 l="15251" t="17778" r="15251" b="21683"/>
          <a:stretch>
            <a:fillRect/>
          </a:stretch>
        </p:blipFill>
        <p:spPr>
          <a:xfrm rot="19662617">
            <a:off x="9291774" y="6063949"/>
            <a:ext cx="1209266" cy="1209266"/>
          </a:xfrm>
          <a:prstGeom prst="rect">
            <a:avLst/>
          </a:prstGeom>
        </p:spPr>
      </p:pic>
      <p:pic>
        <p:nvPicPr>
          <p:cNvPr id="8" name="Imagem 7" descr="Uma imagem contendo ao ar livre, placa, quarto, vermelho&#10;&#10;Descrição gerada automaticamente">
            <a:extLst>
              <a:ext uri="{FF2B5EF4-FFF2-40B4-BE49-F238E27FC236}">
                <a16:creationId xmlns:a16="http://schemas.microsoft.com/office/drawing/2014/main" id="{BDFE0669-5344-43F4-864A-A9AEC06065A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1157" y="5066924"/>
            <a:ext cx="1409323" cy="1409323"/>
          </a:xfrm>
          <a:prstGeom prst="rect">
            <a:avLst/>
          </a:prstGeom>
        </p:spPr>
      </p:pic>
      <p:cxnSp>
        <p:nvCxnSpPr>
          <p:cNvPr id="18" name="Straight Connector 13"/>
          <p:cNvCxnSpPr/>
          <p:nvPr/>
        </p:nvCxnSpPr>
        <p:spPr>
          <a:xfrm>
            <a:off x="2560618" y="2996401"/>
            <a:ext cx="5738410" cy="0"/>
          </a:xfrm>
          <a:prstGeom prst="line">
            <a:avLst/>
          </a:prstGeom>
          <a:ln w="190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ixaDeTexto 20"/>
          <p:cNvSpPr txBox="1"/>
          <p:nvPr/>
        </p:nvSpPr>
        <p:spPr>
          <a:xfrm>
            <a:off x="6123049" y="5816032"/>
            <a:ext cx="36125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1000" b="1" dirty="0">
                <a:latin typeface="Arial" pitchFamily="34" charset="0"/>
                <a:cs typeface="Arial" pitchFamily="34" charset="0"/>
              </a:rPr>
              <a:t>XXXXXXXXXXXXXXXX</a:t>
            </a:r>
          </a:p>
          <a:p>
            <a:pPr algn="ctr">
              <a:lnSpc>
                <a:spcPct val="150000"/>
              </a:lnSpc>
            </a:pPr>
            <a:r>
              <a:rPr lang="pt-BR" sz="1000" dirty="0">
                <a:latin typeface="Arial" pitchFamily="34" charset="0"/>
                <a:cs typeface="Arial" pitchFamily="34" charset="0"/>
              </a:rPr>
              <a:t>( Instrutor Técnico )</a:t>
            </a:r>
          </a:p>
          <a:p>
            <a:pPr algn="ctr">
              <a:lnSpc>
                <a:spcPct val="150000"/>
              </a:lnSpc>
            </a:pPr>
            <a:r>
              <a:rPr lang="pt-BR" sz="1000" dirty="0">
                <a:latin typeface="Arial" pitchFamily="34" charset="0"/>
                <a:cs typeface="Arial" pitchFamily="34" charset="0"/>
              </a:rPr>
              <a:t>Téc. de Segurança do Trabalho </a:t>
            </a:r>
          </a:p>
          <a:p>
            <a:pPr algn="ctr">
              <a:lnSpc>
                <a:spcPct val="150000"/>
              </a:lnSpc>
            </a:pPr>
            <a:r>
              <a:rPr lang="pt-BR" sz="1000" dirty="0">
                <a:latin typeface="Arial" pitchFamily="34" charset="0"/>
                <a:cs typeface="Arial" pitchFamily="34" charset="0"/>
              </a:rPr>
              <a:t>SRTE: XXXXXXXXXXX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703230" y="1780367"/>
            <a:ext cx="9286940" cy="698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400" dirty="0">
                <a:latin typeface="Arial" pitchFamily="34" charset="0"/>
                <a:cs typeface="Arial" pitchFamily="34" charset="0"/>
              </a:rPr>
              <a:t>A  JB SERVIÇOS DE ASSESSORIA E CONSULTORIA EMPRESARIAL LTDA – ME, inscrita no CNPJ: </a:t>
            </a:r>
            <a:r>
              <a:rPr lang="pt-BR" altLang="pt-BR" sz="1400" dirty="0">
                <a:latin typeface="Arial" pitchFamily="34" charset="0"/>
                <a:cs typeface="Arial" pitchFamily="34" charset="0"/>
              </a:rPr>
              <a:t>25.108.808/0001-18 e localizada na 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Rua Siqueira Bueno, 1321 - Loja - Metrô Belém - São Paulo</a:t>
            </a:r>
            <a:r>
              <a:rPr lang="pt-BR" altLang="pt-BR" sz="1400" dirty="0">
                <a:latin typeface="Arial" pitchFamily="34" charset="0"/>
                <a:cs typeface="Arial" pitchFamily="34" charset="0"/>
              </a:rPr>
              <a:t>, certifica que</a:t>
            </a:r>
            <a:endParaRPr lang="pt-BR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LOGO03"/>
          <p:cNvPicPr>
            <a:picLocks noChangeAspect="1" noChangeArrowheads="1"/>
          </p:cNvPicPr>
          <p:nvPr/>
        </p:nvPicPr>
        <p:blipFill>
          <a:blip r:embed="rId2">
            <a:grayscl/>
          </a:blip>
          <a:srcRect/>
          <a:stretch>
            <a:fillRect/>
          </a:stretch>
        </p:blipFill>
        <p:spPr bwMode="auto">
          <a:xfrm>
            <a:off x="3327844" y="1994681"/>
            <a:ext cx="4304872" cy="385765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</p:pic>
      <p:sp>
        <p:nvSpPr>
          <p:cNvPr id="38" name="Triângulo retângulo 37"/>
          <p:cNvSpPr/>
          <p:nvPr/>
        </p:nvSpPr>
        <p:spPr>
          <a:xfrm rot="16200000">
            <a:off x="9132914" y="5995209"/>
            <a:ext cx="1285884" cy="1143008"/>
          </a:xfrm>
          <a:prstGeom prst="rtTriangle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Forma livre 8"/>
          <p:cNvSpPr/>
          <p:nvPr/>
        </p:nvSpPr>
        <p:spPr>
          <a:xfrm>
            <a:off x="346040" y="295197"/>
            <a:ext cx="10001320" cy="6920355"/>
          </a:xfrm>
          <a:custGeom>
            <a:avLst/>
            <a:gdLst>
              <a:gd name="connsiteX0" fmla="*/ 0 w 10001320"/>
              <a:gd name="connsiteY0" fmla="*/ 0 h 6920355"/>
              <a:gd name="connsiteX1" fmla="*/ 10001320 w 10001320"/>
              <a:gd name="connsiteY1" fmla="*/ 0 h 6920355"/>
              <a:gd name="connsiteX2" fmla="*/ 10001320 w 10001320"/>
              <a:gd name="connsiteY2" fmla="*/ 6920355 h 6920355"/>
              <a:gd name="connsiteX3" fmla="*/ 0 w 10001320"/>
              <a:gd name="connsiteY3" fmla="*/ 6920355 h 6920355"/>
              <a:gd name="connsiteX4" fmla="*/ 0 w 10001320"/>
              <a:gd name="connsiteY4" fmla="*/ 0 h 6920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1320" h="6920355">
                <a:moveTo>
                  <a:pt x="0" y="0"/>
                </a:moveTo>
                <a:lnTo>
                  <a:pt x="10001320" y="0"/>
                </a:lnTo>
                <a:lnTo>
                  <a:pt x="10001320" y="6920355"/>
                </a:lnTo>
                <a:lnTo>
                  <a:pt x="0" y="6920355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pt-BR" dirty="0"/>
          </a:p>
        </p:txBody>
      </p:sp>
      <p:cxnSp>
        <p:nvCxnSpPr>
          <p:cNvPr id="10" name="Straight Connector 13"/>
          <p:cNvCxnSpPr/>
          <p:nvPr/>
        </p:nvCxnSpPr>
        <p:spPr>
          <a:xfrm flipV="1">
            <a:off x="917544" y="6206747"/>
            <a:ext cx="9001188" cy="2776"/>
          </a:xfrm>
          <a:prstGeom prst="line">
            <a:avLst/>
          </a:prstGeom>
          <a:ln w="127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ixaDeTexto 18"/>
          <p:cNvSpPr txBox="1"/>
          <p:nvPr/>
        </p:nvSpPr>
        <p:spPr>
          <a:xfrm>
            <a:off x="984331" y="1624903"/>
            <a:ext cx="8858312" cy="48859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sz="1400" b="1" dirty="0">
                <a:latin typeface="Arial" panose="020B0604020202020204" pitchFamily="34" charset="0"/>
                <a:cs typeface="Arial" pitchFamily="34" charset="0"/>
              </a:rPr>
              <a:t>Conteúdo Programático:</a:t>
            </a:r>
            <a:r>
              <a:rPr lang="pt-BR" altLang="pt-BR" sz="1400" dirty="0">
                <a:latin typeface="Arial" panose="020B0604020202020204" pitchFamily="34" charset="0"/>
                <a:cs typeface="Arial" pitchFamily="34" charset="0"/>
              </a:rPr>
              <a:t> Teoria e Prática</a:t>
            </a:r>
          </a:p>
          <a:p>
            <a:pPr algn="just">
              <a:buFont typeface="Arial" pitchFamily="34" charset="0"/>
              <a:buChar char="•"/>
            </a:pPr>
            <a:r>
              <a:rPr lang="pt-BR" altLang="pt-BR" sz="1200" dirty="0">
                <a:latin typeface="Arial" panose="020B0604020202020204" pitchFamily="34" charset="0"/>
                <a:cs typeface="Arial" pitchFamily="34" charset="0"/>
              </a:rPr>
              <a:t>Legislação e NR 11</a:t>
            </a:r>
          </a:p>
          <a:p>
            <a:pPr algn="just">
              <a:buFont typeface="Arial" pitchFamily="34" charset="0"/>
              <a:buChar char="•"/>
            </a:pPr>
            <a:r>
              <a:rPr lang="pt-BR" altLang="pt-BR" sz="1200" dirty="0">
                <a:latin typeface="Arial" panose="020B0604020202020204" pitchFamily="34" charset="0"/>
                <a:cs typeface="Arial" pitchFamily="34" charset="0"/>
              </a:rPr>
              <a:t>Normas de Segurança</a:t>
            </a:r>
          </a:p>
          <a:p>
            <a:pPr algn="just">
              <a:buFont typeface="Arial" pitchFamily="34" charset="0"/>
              <a:buChar char="•"/>
            </a:pPr>
            <a:r>
              <a:rPr lang="pt-BR" altLang="pt-BR" sz="1200" dirty="0">
                <a:latin typeface="Arial" panose="020B0604020202020204" pitchFamily="34" charset="0"/>
                <a:cs typeface="Arial" pitchFamily="34" charset="0"/>
              </a:rPr>
              <a:t>Conceitos gerais de movimentação de carga</a:t>
            </a:r>
          </a:p>
          <a:p>
            <a:pPr algn="just">
              <a:buFont typeface="Arial" pitchFamily="34" charset="0"/>
              <a:buChar char="•"/>
            </a:pPr>
            <a:r>
              <a:rPr lang="pt-BR" altLang="pt-BR" sz="1200" dirty="0">
                <a:latin typeface="Arial" panose="020B0604020202020204" pitchFamily="34" charset="0"/>
                <a:cs typeface="Arial" pitchFamily="34" charset="0"/>
              </a:rPr>
              <a:t>Tipos de equipamento</a:t>
            </a:r>
          </a:p>
          <a:p>
            <a:pPr algn="just">
              <a:buFont typeface="Arial" pitchFamily="34" charset="0"/>
              <a:buChar char="•"/>
            </a:pPr>
            <a:r>
              <a:rPr lang="pt-BR" altLang="pt-BR" sz="1200" dirty="0">
                <a:latin typeface="Arial" panose="020B0604020202020204" pitchFamily="34" charset="0"/>
                <a:cs typeface="Arial" pitchFamily="34" charset="0"/>
              </a:rPr>
              <a:t>Riscos por equipamento</a:t>
            </a:r>
          </a:p>
          <a:p>
            <a:pPr algn="just">
              <a:buFont typeface="Arial" pitchFamily="34" charset="0"/>
              <a:buChar char="•"/>
            </a:pPr>
            <a:r>
              <a:rPr lang="pt-BR" altLang="pt-BR" sz="1200" dirty="0">
                <a:latin typeface="Arial" panose="020B0604020202020204" pitchFamily="34" charset="0"/>
                <a:cs typeface="Arial" pitchFamily="34" charset="0"/>
              </a:rPr>
              <a:t>Tipos de movimentação</a:t>
            </a:r>
          </a:p>
          <a:p>
            <a:pPr algn="just">
              <a:buFont typeface="Arial" pitchFamily="34" charset="0"/>
              <a:buChar char="•"/>
            </a:pPr>
            <a:r>
              <a:rPr lang="pt-BR" altLang="pt-BR" sz="1200" dirty="0">
                <a:latin typeface="Arial" panose="020B0604020202020204" pitchFamily="34" charset="0"/>
                <a:cs typeface="Arial" pitchFamily="34" charset="0"/>
              </a:rPr>
              <a:t>Tipos de controle por risco</a:t>
            </a:r>
          </a:p>
          <a:p>
            <a:pPr algn="just">
              <a:buFont typeface="Arial" pitchFamily="34" charset="0"/>
              <a:buChar char="•"/>
            </a:pPr>
            <a:r>
              <a:rPr lang="pt-BR" altLang="pt-BR" sz="1200" dirty="0">
                <a:latin typeface="Arial" panose="020B0604020202020204" pitchFamily="34" charset="0"/>
                <a:cs typeface="Arial" pitchFamily="34" charset="0"/>
              </a:rPr>
              <a:t>Conceitos e práticas sobre equipamentos de segurança</a:t>
            </a:r>
          </a:p>
          <a:p>
            <a:pPr algn="just">
              <a:buFont typeface="Arial" pitchFamily="34" charset="0"/>
              <a:buChar char="•"/>
            </a:pPr>
            <a:r>
              <a:rPr lang="pt-BR" altLang="pt-BR" sz="1200" dirty="0">
                <a:latin typeface="Arial" panose="020B0604020202020204" pitchFamily="34" charset="0"/>
                <a:cs typeface="Arial" pitchFamily="34" charset="0"/>
              </a:rPr>
              <a:t>Tipos de equipamento de segurança</a:t>
            </a:r>
          </a:p>
          <a:p>
            <a:pPr algn="just">
              <a:buFont typeface="Arial" pitchFamily="34" charset="0"/>
              <a:buChar char="•"/>
            </a:pPr>
            <a:r>
              <a:rPr lang="pt-BR" altLang="pt-BR" sz="1200" dirty="0">
                <a:latin typeface="Arial" panose="020B0604020202020204" pitchFamily="34" charset="0"/>
                <a:cs typeface="Arial" pitchFamily="34" charset="0"/>
              </a:rPr>
              <a:t>EPI</a:t>
            </a:r>
          </a:p>
          <a:p>
            <a:pPr algn="just">
              <a:buFont typeface="Arial" pitchFamily="34" charset="0"/>
              <a:buChar char="•"/>
            </a:pPr>
            <a:r>
              <a:rPr lang="pt-BR" altLang="pt-BR" sz="1200" dirty="0">
                <a:latin typeface="Arial" panose="020B0604020202020204" pitchFamily="34" charset="0"/>
                <a:cs typeface="Arial" pitchFamily="34" charset="0"/>
              </a:rPr>
              <a:t>EPC</a:t>
            </a:r>
          </a:p>
          <a:p>
            <a:pPr algn="just">
              <a:buFont typeface="Arial" pitchFamily="34" charset="0"/>
              <a:buChar char="•"/>
            </a:pPr>
            <a:r>
              <a:rPr lang="pt-BR" altLang="pt-BR" sz="1200" dirty="0">
                <a:latin typeface="Arial" panose="020B0604020202020204" pitchFamily="34" charset="0"/>
                <a:cs typeface="Arial" pitchFamily="34" charset="0"/>
              </a:rPr>
              <a:t>Funcionamento de equipamentos de segurança</a:t>
            </a:r>
          </a:p>
          <a:p>
            <a:pPr algn="just">
              <a:buFont typeface="Arial" pitchFamily="34" charset="0"/>
              <a:buChar char="•"/>
            </a:pPr>
            <a:r>
              <a:rPr lang="pt-BR" altLang="pt-BR" sz="1200" dirty="0">
                <a:latin typeface="Arial" panose="020B0604020202020204" pitchFamily="34" charset="0"/>
                <a:cs typeface="Arial" pitchFamily="34" charset="0"/>
              </a:rPr>
              <a:t>Inspeção dos equipamentos e itens de segurança</a:t>
            </a:r>
          </a:p>
          <a:p>
            <a:pPr algn="just">
              <a:buFont typeface="Arial" pitchFamily="34" charset="0"/>
              <a:buChar char="•"/>
            </a:pPr>
            <a:r>
              <a:rPr lang="pt-BR" altLang="pt-BR" sz="1200" dirty="0" err="1">
                <a:latin typeface="Arial" panose="020B0604020202020204" pitchFamily="34" charset="0"/>
                <a:cs typeface="Arial" pitchFamily="34" charset="0"/>
              </a:rPr>
              <a:t>Checklist</a:t>
            </a:r>
            <a:r>
              <a:rPr lang="pt-BR" altLang="pt-BR" sz="1200" dirty="0">
                <a:latin typeface="Arial" panose="020B0604020202020204" pitchFamily="34" charset="0"/>
                <a:cs typeface="Arial" pitchFamily="34" charset="0"/>
              </a:rPr>
              <a:t> de pré-operação</a:t>
            </a:r>
          </a:p>
          <a:p>
            <a:pPr algn="just">
              <a:buFont typeface="Arial" pitchFamily="34" charset="0"/>
              <a:buChar char="•"/>
            </a:pPr>
            <a:r>
              <a:rPr lang="pt-BR" altLang="pt-BR" sz="1200" dirty="0">
                <a:latin typeface="Arial" panose="020B0604020202020204" pitchFamily="34" charset="0"/>
                <a:cs typeface="Arial" pitchFamily="34" charset="0"/>
              </a:rPr>
              <a:t>Tipos de acessório e suas inspeções</a:t>
            </a:r>
          </a:p>
          <a:p>
            <a:pPr algn="just">
              <a:buFont typeface="Arial" pitchFamily="34" charset="0"/>
              <a:buChar char="•"/>
            </a:pPr>
            <a:r>
              <a:rPr lang="pt-BR" altLang="pt-BR" sz="1200" dirty="0">
                <a:latin typeface="Arial" panose="020B0604020202020204" pitchFamily="34" charset="0"/>
                <a:cs typeface="Arial" pitchFamily="34" charset="0"/>
              </a:rPr>
              <a:t>Regras de guindar, movimentar e transportar de acordo com o equipamento</a:t>
            </a:r>
          </a:p>
          <a:p>
            <a:pPr algn="just">
              <a:buFont typeface="Arial" pitchFamily="34" charset="0"/>
              <a:buChar char="•"/>
            </a:pPr>
            <a:r>
              <a:rPr lang="pt-BR" altLang="pt-BR" sz="1200" dirty="0">
                <a:latin typeface="Arial" panose="020B0604020202020204" pitchFamily="34" charset="0"/>
                <a:cs typeface="Arial" pitchFamily="34" charset="0"/>
              </a:rPr>
              <a:t>Regras de condução, circulação e sinalização da unidade</a:t>
            </a:r>
          </a:p>
          <a:p>
            <a:pPr algn="just">
              <a:buFont typeface="Arial" pitchFamily="34" charset="0"/>
              <a:buChar char="•"/>
            </a:pPr>
            <a:r>
              <a:rPr lang="pt-BR" altLang="pt-BR" sz="1200" dirty="0">
                <a:latin typeface="Arial" panose="020B0604020202020204" pitchFamily="34" charset="0"/>
                <a:cs typeface="Arial" pitchFamily="34" charset="0"/>
              </a:rPr>
              <a:t>Medidas de controle</a:t>
            </a:r>
          </a:p>
          <a:p>
            <a:pPr algn="just">
              <a:buFont typeface="Arial" pitchFamily="34" charset="0"/>
              <a:buChar char="•"/>
            </a:pPr>
            <a:r>
              <a:rPr lang="pt-BR" altLang="pt-BR" sz="1200" dirty="0">
                <a:latin typeface="Arial" panose="020B0604020202020204" pitchFamily="34" charset="0"/>
                <a:cs typeface="Arial" pitchFamily="34" charset="0"/>
              </a:rPr>
              <a:t>Tipos de veículos utilizados</a:t>
            </a:r>
          </a:p>
          <a:p>
            <a:pPr algn="just">
              <a:buFont typeface="Arial" pitchFamily="34" charset="0"/>
              <a:buChar char="•"/>
            </a:pPr>
            <a:r>
              <a:rPr lang="pt-BR" altLang="pt-BR" sz="1200" dirty="0">
                <a:latin typeface="Arial" panose="020B0604020202020204" pitchFamily="34" charset="0"/>
                <a:cs typeface="Arial" pitchFamily="34" charset="0"/>
              </a:rPr>
              <a:t>Riscos associados e seus controles</a:t>
            </a:r>
          </a:p>
          <a:p>
            <a:pPr algn="just">
              <a:buFont typeface="Arial" pitchFamily="34" charset="0"/>
              <a:buChar char="•"/>
            </a:pPr>
            <a:r>
              <a:rPr lang="pt-BR" altLang="pt-BR" sz="1200" dirty="0">
                <a:latin typeface="Arial" panose="020B0604020202020204" pitchFamily="34" charset="0"/>
                <a:cs typeface="Arial" pitchFamily="34" charset="0"/>
              </a:rPr>
              <a:t>Conhecimentos gerais sobre o Plano de </a:t>
            </a:r>
            <a:r>
              <a:rPr lang="pt-BR" altLang="pt-BR" sz="1200" dirty="0" err="1">
                <a:latin typeface="Arial" panose="020B0604020202020204" pitchFamily="34" charset="0"/>
                <a:cs typeface="Arial" pitchFamily="34" charset="0"/>
              </a:rPr>
              <a:t>Rigging</a:t>
            </a:r>
            <a:endParaRPr lang="pt-BR" altLang="pt-BR" sz="1200" dirty="0">
              <a:latin typeface="Arial" panose="020B0604020202020204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BR" altLang="pt-BR" sz="1200" dirty="0">
                <a:latin typeface="Arial" panose="020B0604020202020204" pitchFamily="34" charset="0"/>
                <a:cs typeface="Arial" pitchFamily="34" charset="0"/>
              </a:rPr>
              <a:t>Finalidade</a:t>
            </a:r>
          </a:p>
          <a:p>
            <a:pPr algn="just">
              <a:buFont typeface="Arial" pitchFamily="34" charset="0"/>
              <a:buChar char="•"/>
            </a:pPr>
            <a:r>
              <a:rPr lang="pt-BR" altLang="pt-BR" sz="1200" dirty="0">
                <a:latin typeface="Arial" panose="020B0604020202020204" pitchFamily="34" charset="0"/>
                <a:cs typeface="Arial" pitchFamily="34" charset="0"/>
              </a:rPr>
              <a:t>Informações geradas </a:t>
            </a:r>
          </a:p>
          <a:p>
            <a:pPr algn="just"/>
            <a:endParaRPr lang="pt-BR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riângulo retângulo 36"/>
          <p:cNvSpPr/>
          <p:nvPr/>
        </p:nvSpPr>
        <p:spPr>
          <a:xfrm rot="5400000">
            <a:off x="274602" y="351607"/>
            <a:ext cx="1285884" cy="1143008"/>
          </a:xfrm>
          <a:prstGeom prst="rtTriangle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4" name="CaixaDeTexto 23"/>
          <p:cNvSpPr txBox="1"/>
          <p:nvPr/>
        </p:nvSpPr>
        <p:spPr>
          <a:xfrm>
            <a:off x="1053885" y="494483"/>
            <a:ext cx="9293475" cy="702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altLang="pt-BR" sz="1600" b="1" dirty="0">
                <a:solidFill>
                  <a:srgbClr val="006600"/>
                </a:solidFill>
                <a:latin typeface="Lucida Fax" pitchFamily="18" charset="0"/>
                <a:cs typeface="Arial" pitchFamily="34" charset="0"/>
              </a:rPr>
              <a:t>CURSO DE NR-11 – SEGURANÇA EM TRANSPORTE E MOVIMENTAÇÃO DE CARGAS</a:t>
            </a:r>
            <a:endParaRPr lang="pt-BR" altLang="pt-BR" sz="1700" b="1" dirty="0">
              <a:solidFill>
                <a:srgbClr val="006600"/>
              </a:solidFill>
              <a:latin typeface="Lucida Fax" pitchFamily="18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pt-BR" altLang="pt-BR" sz="1200" b="1" dirty="0">
                <a:solidFill>
                  <a:srgbClr val="006600"/>
                </a:solidFill>
                <a:latin typeface="Lucida Fax" pitchFamily="18" charset="0"/>
                <a:cs typeface="Arial" pitchFamily="34" charset="0"/>
              </a:rPr>
              <a:t>Carga horária total: 08</a:t>
            </a:r>
            <a:r>
              <a:rPr lang="pt-BR" altLang="pt-BR" sz="1200" dirty="0">
                <a:solidFill>
                  <a:srgbClr val="006600"/>
                </a:solidFill>
                <a:latin typeface="Lucida Fax" pitchFamily="18" charset="0"/>
                <a:cs typeface="Arial" pitchFamily="34" charset="0"/>
              </a:rPr>
              <a:t> horas</a:t>
            </a:r>
            <a:r>
              <a:rPr lang="pt-BR" altLang="pt-BR" sz="1200" b="1" dirty="0">
                <a:solidFill>
                  <a:srgbClr val="006600"/>
                </a:solidFill>
                <a:latin typeface="Lucida Fax" pitchFamily="18" charset="0"/>
                <a:cs typeface="Arial" pitchFamily="34" charset="0"/>
              </a:rPr>
              <a:t>. Data da Expedição: XX/XX/XXXX</a:t>
            </a:r>
            <a:r>
              <a:rPr lang="pt-BR" altLang="pt-BR" sz="1200" dirty="0">
                <a:solidFill>
                  <a:srgbClr val="006600"/>
                </a:solidFill>
                <a:latin typeface="Lucida Fax" pitchFamily="18" charset="0"/>
                <a:cs typeface="Arial" pitchFamily="34" charset="0"/>
              </a:rPr>
              <a:t> Data de Vencimento: XX/XX/XXXX</a:t>
            </a:r>
            <a:r>
              <a:rPr lang="pt-BR" altLang="pt-BR" sz="1200" b="1" dirty="0">
                <a:solidFill>
                  <a:srgbClr val="006600"/>
                </a:solidFill>
                <a:latin typeface="Lucida Fax" pitchFamily="18" charset="0"/>
                <a:cs typeface="Arial" pitchFamily="34" charset="0"/>
              </a:rPr>
              <a:t>. </a:t>
            </a:r>
            <a:endParaRPr lang="pt-BR" altLang="pt-BR" sz="1200" dirty="0">
              <a:solidFill>
                <a:srgbClr val="006600"/>
              </a:solidFill>
              <a:latin typeface="Lucida Fax" pitchFamily="18" charset="0"/>
              <a:cs typeface="Arial" pitchFamily="34" charset="0"/>
            </a:endParaRPr>
          </a:p>
        </p:txBody>
      </p:sp>
      <p:pic>
        <p:nvPicPr>
          <p:cNvPr id="12" name="Imagem 11" descr="Uma imagem contendo ao ar livre, placa, quarto, vermelho&#10;&#10;Descrição gerada automaticamente">
            <a:extLst>
              <a:ext uri="{FF2B5EF4-FFF2-40B4-BE49-F238E27FC236}">
                <a16:creationId xmlns:a16="http://schemas.microsoft.com/office/drawing/2014/main" id="{CB35006F-8238-4E4B-9C57-9E9880ABA7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544" y="6280961"/>
            <a:ext cx="827294" cy="827294"/>
          </a:xfrm>
          <a:prstGeom prst="rect">
            <a:avLst/>
          </a:prstGeom>
        </p:spPr>
      </p:pic>
      <p:sp>
        <p:nvSpPr>
          <p:cNvPr id="13" name="CaixaDeTexto 12"/>
          <p:cNvSpPr txBox="1"/>
          <p:nvPr/>
        </p:nvSpPr>
        <p:spPr>
          <a:xfrm>
            <a:off x="1674292" y="6263994"/>
            <a:ext cx="78581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1000" b="1" dirty="0">
                <a:latin typeface="Arial" pitchFamily="34" charset="0"/>
                <a:cs typeface="Arial" pitchFamily="34" charset="0"/>
              </a:rPr>
              <a:t>JB SERVIÇOS DE ASSESSORIA E CONSULTORIA EMPRESARIAL LTDA – ME.  CNPJ: 25.108.808/0001-18. </a:t>
            </a:r>
          </a:p>
          <a:p>
            <a:pPr algn="ctr">
              <a:lnSpc>
                <a:spcPct val="150000"/>
              </a:lnSpc>
            </a:pPr>
            <a:r>
              <a:rPr lang="pt-BR" sz="1000" b="1" dirty="0">
                <a:latin typeface="Arial" pitchFamily="34" charset="0"/>
                <a:cs typeface="Arial" pitchFamily="34" charset="0"/>
              </a:rPr>
              <a:t>ENDEREÇO: Rua Siqueira Bueno, 1321 - Loja - Metrô Belém - São Paulo.</a:t>
            </a:r>
          </a:p>
          <a:p>
            <a:pPr algn="ctr">
              <a:lnSpc>
                <a:spcPct val="150000"/>
              </a:lnSpc>
            </a:pPr>
            <a:r>
              <a:rPr lang="pt-BR" sz="1000" b="1" dirty="0">
                <a:latin typeface="Arial" pitchFamily="34" charset="0"/>
                <a:cs typeface="Arial" pitchFamily="34" charset="0"/>
              </a:rPr>
              <a:t>TELEFONE</a:t>
            </a:r>
            <a:r>
              <a:rPr lang="pt-BR" sz="1000" dirty="0"/>
              <a:t>  </a:t>
            </a:r>
            <a:r>
              <a:rPr lang="pt-BR" sz="1000" b="1" dirty="0">
                <a:latin typeface="Arial" pitchFamily="34" charset="0"/>
                <a:cs typeface="Arial" pitchFamily="34" charset="0"/>
              </a:rPr>
              <a:t>0800-006-6767 / 11-2694-2399. E-MAIL: comercial@jbsegurancadotrabalho.com.br  SITE: www.jbsegurancadotrabalho.com.br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1046</TotalTime>
  <Words>354</Words>
  <Application>Microsoft Office PowerPoint</Application>
  <PresentationFormat>Personalizar</PresentationFormat>
  <Paragraphs>42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Arial</vt:lpstr>
      <vt:lpstr>Calibri</vt:lpstr>
      <vt:lpstr>Goudy Old Style</vt:lpstr>
      <vt:lpstr>Lucida Fax</vt:lpstr>
      <vt:lpstr>Tema do Office</vt:lpstr>
      <vt:lpstr>CERTIFICADO DE CONCLUSÃO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CERTIFICADO</dc:title>
  <dc:creator>PC</dc:creator>
  <cp:lastModifiedBy>win</cp:lastModifiedBy>
  <cp:revision>166</cp:revision>
  <cp:lastPrinted>2021-07-27T20:21:27Z</cp:lastPrinted>
  <dcterms:created xsi:type="dcterms:W3CDTF">2019-10-30T12:52:23Z</dcterms:created>
  <dcterms:modified xsi:type="dcterms:W3CDTF">2022-08-19T13:24:16Z</dcterms:modified>
</cp:coreProperties>
</file>