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0693400" cy="7561263"/>
  <p:notesSz cx="6888163" cy="10020300"/>
  <p:defaultTextStyle>
    <a:defPPr>
      <a:defRPr lang="pt-B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D8A628"/>
    <a:srgbClr val="FFFFFF"/>
    <a:srgbClr val="D6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2" d="100"/>
          <a:sy n="62" d="100"/>
        </p:scale>
        <p:origin x="1326" y="72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LOGO0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632934" y="1907441"/>
            <a:ext cx="3286148" cy="29447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8" name="Triângulo retângulo 37"/>
          <p:cNvSpPr/>
          <p:nvPr/>
        </p:nvSpPr>
        <p:spPr>
          <a:xfrm rot="16200000">
            <a:off x="9132914" y="5995209"/>
            <a:ext cx="1285884" cy="1143008"/>
          </a:xfrm>
          <a:prstGeom prst="rtTriangle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7544" y="764424"/>
            <a:ext cx="8858312" cy="801629"/>
          </a:xfrm>
        </p:spPr>
        <p:txBody>
          <a:bodyPr>
            <a:noAutofit/>
          </a:bodyPr>
          <a:lstStyle/>
          <a:p>
            <a:r>
              <a:rPr lang="pt-BR" sz="4000" b="1" dirty="0">
                <a:solidFill>
                  <a:srgbClr val="006600"/>
                </a:solidFill>
                <a:latin typeface="Lucida Fax" pitchFamily="18" charset="0"/>
                <a:ea typeface="Roboto" pitchFamily="2" charset="0"/>
                <a:cs typeface="Times New Roman" pitchFamily="18" charset="0"/>
              </a:rPr>
              <a:t>CERTIFICADO DE CONCLUSÃO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03717" y="3369041"/>
            <a:ext cx="9322659" cy="141680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inscrito no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RG: XXXXXXXXXXX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participou do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TREINAMENTO DA NR 18 – CURSO BÁSICO DE SEGURANÇA DO TRABALHO – ADMISSIONAL ou PERIÓDICO, 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conformidade com a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NR-18 ITEM 28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no dia XX de XXXX de XXXX, com carga horária total de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04 horas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obtendo o grau de conclusão ao final do curso.</a:t>
            </a:r>
            <a:endParaRPr lang="pt-B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193185" y="4732945"/>
            <a:ext cx="2001204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marL="0" lvl="1" algn="ctr"/>
            <a:r>
              <a:rPr lang="pt-BR" sz="1400" i="1" dirty="0">
                <a:latin typeface="Arial" pitchFamily="34" charset="0"/>
                <a:cs typeface="Arial" pitchFamily="34" charset="0"/>
              </a:rPr>
              <a:t>Cidade, dia, mês, ano.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936282" y="2772519"/>
            <a:ext cx="6679453" cy="516527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altLang="pt-BR" sz="2000" b="1" dirty="0">
                <a:latin typeface="Goudy Old Style" pitchFamily="18" charset="0"/>
                <a:cs typeface="Arial" pitchFamily="34" charset="0"/>
              </a:rPr>
              <a:t>XXXXXXXXXXXXXXXXXX</a:t>
            </a:r>
          </a:p>
        </p:txBody>
      </p:sp>
      <p:sp>
        <p:nvSpPr>
          <p:cNvPr id="9" name="Forma livre 8"/>
          <p:cNvSpPr/>
          <p:nvPr/>
        </p:nvSpPr>
        <p:spPr>
          <a:xfrm>
            <a:off x="346040" y="295197"/>
            <a:ext cx="10001320" cy="6920355"/>
          </a:xfrm>
          <a:custGeom>
            <a:avLst/>
            <a:gdLst>
              <a:gd name="connsiteX0" fmla="*/ 0 w 10001320"/>
              <a:gd name="connsiteY0" fmla="*/ 0 h 6920355"/>
              <a:gd name="connsiteX1" fmla="*/ 10001320 w 10001320"/>
              <a:gd name="connsiteY1" fmla="*/ 0 h 6920355"/>
              <a:gd name="connsiteX2" fmla="*/ 10001320 w 10001320"/>
              <a:gd name="connsiteY2" fmla="*/ 6920355 h 6920355"/>
              <a:gd name="connsiteX3" fmla="*/ 0 w 10001320"/>
              <a:gd name="connsiteY3" fmla="*/ 6920355 h 6920355"/>
              <a:gd name="connsiteX4" fmla="*/ 0 w 10001320"/>
              <a:gd name="connsiteY4" fmla="*/ 0 h 69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1320" h="6920355">
                <a:moveTo>
                  <a:pt x="0" y="0"/>
                </a:moveTo>
                <a:lnTo>
                  <a:pt x="10001320" y="0"/>
                </a:lnTo>
                <a:lnTo>
                  <a:pt x="10001320" y="6920355"/>
                </a:lnTo>
                <a:lnTo>
                  <a:pt x="0" y="6920355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pt-BR" dirty="0"/>
          </a:p>
        </p:txBody>
      </p:sp>
      <p:cxnSp>
        <p:nvCxnSpPr>
          <p:cNvPr id="10" name="Straight Connector 13"/>
          <p:cNvCxnSpPr/>
          <p:nvPr/>
        </p:nvCxnSpPr>
        <p:spPr>
          <a:xfrm>
            <a:off x="876431" y="5781436"/>
            <a:ext cx="3368374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riângulo retângulo 36"/>
          <p:cNvSpPr/>
          <p:nvPr/>
        </p:nvSpPr>
        <p:spPr>
          <a:xfrm rot="5400000">
            <a:off x="274602" y="351607"/>
            <a:ext cx="1285884" cy="1143008"/>
          </a:xfrm>
          <a:prstGeom prst="rtTriangl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7" name="Imagem 16" descr="Carimbo engenheiro.png">
            <a:extLst>
              <a:ext uri="{FF2B5EF4-FFF2-40B4-BE49-F238E27FC236}">
                <a16:creationId xmlns:a16="http://schemas.microsoft.com/office/drawing/2014/main" id="{CCDA8DFF-8529-4F61-AC4B-B7DB6F753ED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15251" t="17778" r="15251" b="21683"/>
          <a:stretch>
            <a:fillRect/>
          </a:stretch>
        </p:blipFill>
        <p:spPr>
          <a:xfrm rot="19662617">
            <a:off x="9291774" y="6063949"/>
            <a:ext cx="1209266" cy="1209266"/>
          </a:xfrm>
          <a:prstGeom prst="rect">
            <a:avLst/>
          </a:prstGeom>
        </p:spPr>
      </p:pic>
      <p:pic>
        <p:nvPicPr>
          <p:cNvPr id="18" name="Imagem 17" descr="Uma imagem contendo ao ar livre, placa, quarto, vermelho&#10;&#10;Descrição gerada automaticamente">
            <a:extLst>
              <a:ext uri="{FF2B5EF4-FFF2-40B4-BE49-F238E27FC236}">
                <a16:creationId xmlns:a16="http://schemas.microsoft.com/office/drawing/2014/main" id="{71B57335-B153-450E-B253-D034072410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038" y="5051180"/>
            <a:ext cx="1409323" cy="1409323"/>
          </a:xfrm>
          <a:prstGeom prst="rect">
            <a:avLst/>
          </a:prstGeom>
        </p:spPr>
      </p:pic>
      <p:cxnSp>
        <p:nvCxnSpPr>
          <p:cNvPr id="21" name="Straight Connector 13"/>
          <p:cNvCxnSpPr/>
          <p:nvPr/>
        </p:nvCxnSpPr>
        <p:spPr>
          <a:xfrm>
            <a:off x="1917676" y="2886556"/>
            <a:ext cx="6453360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3"/>
          <p:cNvCxnSpPr/>
          <p:nvPr/>
        </p:nvCxnSpPr>
        <p:spPr>
          <a:xfrm>
            <a:off x="6566604" y="5781435"/>
            <a:ext cx="3209252" cy="1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703230" y="1780367"/>
            <a:ext cx="9286940" cy="698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A  JB SERVIÇOS DE ASSESSORIA E CONSULTORIA EMPRESARIAL LTDA – ME, inscrita no CNPJ: </a:t>
            </a:r>
            <a:r>
              <a:rPr lang="pt-BR" altLang="pt-BR" sz="1400" dirty="0">
                <a:latin typeface="Arial" pitchFamily="34" charset="0"/>
                <a:cs typeface="Arial" pitchFamily="34" charset="0"/>
              </a:rPr>
              <a:t>25.108.808/0001-18 e localizada na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Rua Siqueira Bueno, 1321 - Loja - Metrô Belém - São Paulo</a:t>
            </a:r>
            <a:r>
              <a:rPr lang="pt-BR" altLang="pt-BR" sz="1400" dirty="0">
                <a:latin typeface="Arial" pitchFamily="34" charset="0"/>
                <a:cs typeface="Arial" pitchFamily="34" charset="0"/>
              </a:rPr>
              <a:t>, certifica que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aixaDeTexto 20"/>
          <p:cNvSpPr txBox="1"/>
          <p:nvPr/>
        </p:nvSpPr>
        <p:spPr>
          <a:xfrm>
            <a:off x="703230" y="5781436"/>
            <a:ext cx="38576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pt-BR" sz="1100" b="1" dirty="0">
                <a:latin typeface="Arial" pitchFamily="34" charset="0"/>
                <a:cs typeface="Arial" pitchFamily="34" charset="0"/>
              </a:rPr>
              <a:t>XXXXXXXXXXXXXXXXXXXXXXXX</a:t>
            </a:r>
          </a:p>
          <a:p>
            <a:pPr algn="ctr">
              <a:lnSpc>
                <a:spcPct val="150000"/>
              </a:lnSpc>
            </a:pPr>
            <a:r>
              <a:rPr lang="pt-BR" sz="1100" dirty="0">
                <a:latin typeface="Arial" pitchFamily="34" charset="0"/>
                <a:cs typeface="Arial" pitchFamily="34" charset="0"/>
              </a:rPr>
              <a:t>(Responsável Técnico)</a:t>
            </a:r>
          </a:p>
          <a:p>
            <a:pPr algn="ctr">
              <a:lnSpc>
                <a:spcPct val="150000"/>
              </a:lnSpc>
            </a:pPr>
            <a:r>
              <a:rPr lang="pt-BR" sz="1100" dirty="0">
                <a:latin typeface="Arial" pitchFamily="34" charset="0"/>
                <a:cs typeface="Arial" pitchFamily="34" charset="0"/>
              </a:rPr>
              <a:t>Téc. de Segurança do Trabalho / Téc. em Eletrotécnica</a:t>
            </a:r>
          </a:p>
          <a:p>
            <a:pPr algn="ctr">
              <a:lnSpc>
                <a:spcPct val="150000"/>
              </a:lnSpc>
            </a:pPr>
            <a:r>
              <a:rPr lang="pt-BR" sz="1100" dirty="0">
                <a:latin typeface="Arial" pitchFamily="34" charset="0"/>
                <a:cs typeface="Arial" pitchFamily="34" charset="0"/>
              </a:rPr>
              <a:t>SRTE: XXXXX.  CREA-RJ: XXXXXX</a:t>
            </a:r>
            <a:r>
              <a:rPr lang="pt-BR" sz="1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Retângulo 5"/>
          <p:cNvSpPr/>
          <p:nvPr/>
        </p:nvSpPr>
        <p:spPr>
          <a:xfrm>
            <a:off x="6521386" y="5755841"/>
            <a:ext cx="3468784" cy="98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XXXXXXXXXXXXXXXX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Arial" pitchFamily="34" charset="0"/>
                <a:cs typeface="Arial" pitchFamily="34" charset="0"/>
              </a:rPr>
              <a:t>( Instrutor Técnico )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Arial" pitchFamily="34" charset="0"/>
                <a:cs typeface="Arial" pitchFamily="34" charset="0"/>
              </a:rPr>
              <a:t>Téc. de Segurança do Trabalho 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Arial" pitchFamily="34" charset="0"/>
                <a:cs typeface="Arial" pitchFamily="34" charset="0"/>
              </a:rPr>
              <a:t>SRTE: XXXXXX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LOGO0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327844" y="1994681"/>
            <a:ext cx="4304872" cy="385765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8" name="Triângulo retângulo 37"/>
          <p:cNvSpPr/>
          <p:nvPr/>
        </p:nvSpPr>
        <p:spPr>
          <a:xfrm rot="16200000">
            <a:off x="9132914" y="5995209"/>
            <a:ext cx="1285884" cy="1143008"/>
          </a:xfrm>
          <a:prstGeom prst="rtTriangle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Forma livre 8"/>
          <p:cNvSpPr/>
          <p:nvPr/>
        </p:nvSpPr>
        <p:spPr>
          <a:xfrm>
            <a:off x="346040" y="295197"/>
            <a:ext cx="10001320" cy="6920355"/>
          </a:xfrm>
          <a:custGeom>
            <a:avLst/>
            <a:gdLst>
              <a:gd name="connsiteX0" fmla="*/ 0 w 10001320"/>
              <a:gd name="connsiteY0" fmla="*/ 0 h 6920355"/>
              <a:gd name="connsiteX1" fmla="*/ 10001320 w 10001320"/>
              <a:gd name="connsiteY1" fmla="*/ 0 h 6920355"/>
              <a:gd name="connsiteX2" fmla="*/ 10001320 w 10001320"/>
              <a:gd name="connsiteY2" fmla="*/ 6920355 h 6920355"/>
              <a:gd name="connsiteX3" fmla="*/ 0 w 10001320"/>
              <a:gd name="connsiteY3" fmla="*/ 6920355 h 6920355"/>
              <a:gd name="connsiteX4" fmla="*/ 0 w 10001320"/>
              <a:gd name="connsiteY4" fmla="*/ 0 h 69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1320" h="6920355">
                <a:moveTo>
                  <a:pt x="0" y="0"/>
                </a:moveTo>
                <a:lnTo>
                  <a:pt x="10001320" y="0"/>
                </a:lnTo>
                <a:lnTo>
                  <a:pt x="10001320" y="6920355"/>
                </a:lnTo>
                <a:lnTo>
                  <a:pt x="0" y="6920355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pt-BR" dirty="0"/>
          </a:p>
        </p:txBody>
      </p:sp>
      <p:cxnSp>
        <p:nvCxnSpPr>
          <p:cNvPr id="10" name="Straight Connector 13"/>
          <p:cNvCxnSpPr/>
          <p:nvPr/>
        </p:nvCxnSpPr>
        <p:spPr>
          <a:xfrm flipV="1">
            <a:off x="917544" y="6206747"/>
            <a:ext cx="9001188" cy="2776"/>
          </a:xfrm>
          <a:prstGeom prst="line">
            <a:avLst/>
          </a:prstGeom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988982" y="1683102"/>
            <a:ext cx="8858312" cy="3503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altLang="pt-BR" sz="1600" b="1" dirty="0">
                <a:latin typeface="Arial" panose="020B0604020202020204" pitchFamily="34" charset="0"/>
                <a:cs typeface="Arial" pitchFamily="34" charset="0"/>
              </a:rPr>
              <a:t>CONTEÚDO PROGRAMÁTICO DO CURSO: </a:t>
            </a:r>
          </a:p>
          <a:p>
            <a:pPr algn="just">
              <a:lnSpc>
                <a:spcPct val="200000"/>
              </a:lnSpc>
            </a:pPr>
            <a:endParaRPr lang="pt-BR" altLang="pt-BR" sz="1600" b="1" dirty="0">
              <a:latin typeface="Arial" panose="020B0604020202020204" pitchFamily="34" charset="0"/>
              <a:cs typeface="Arial" pitchFamily="34" charset="0"/>
            </a:endParaRPr>
          </a:p>
          <a:p>
            <a:pPr marL="400050" indent="-400050" algn="just">
              <a:buAutoNum type="romanUcPeriod"/>
            </a:pPr>
            <a:r>
              <a:rPr lang="pt-BR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as condições e meio ambiente de trabalho;</a:t>
            </a:r>
          </a:p>
          <a:p>
            <a:pPr marL="285750" indent="-285750" algn="just">
              <a:buAutoNum type="romanUcPeriod"/>
            </a:pPr>
            <a:endParaRPr lang="pt-BR" sz="11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II. os riscos inerentes às atividades desenvolvidas;</a:t>
            </a:r>
          </a:p>
          <a:p>
            <a:pPr algn="just"/>
            <a:endParaRPr lang="pt-BR" sz="11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III. os equipamentos e proteção coletiva existentes no canteiro de obras;</a:t>
            </a:r>
          </a:p>
          <a:p>
            <a:pPr algn="just"/>
            <a:endParaRPr lang="pt-BR" sz="11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IV. o uso adequado dos equipamentos de proteção individual;</a:t>
            </a:r>
          </a:p>
          <a:p>
            <a:pPr algn="just"/>
            <a:endParaRPr lang="pt-BR" sz="11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V. o PGR do canteiro de obras.</a:t>
            </a:r>
            <a:endParaRPr lang="pt-BR" sz="11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riângulo retângulo 36"/>
          <p:cNvSpPr/>
          <p:nvPr/>
        </p:nvSpPr>
        <p:spPr>
          <a:xfrm rot="5400000">
            <a:off x="274602" y="351607"/>
            <a:ext cx="1285884" cy="1143008"/>
          </a:xfrm>
          <a:prstGeom prst="rtTriangl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988982" y="565921"/>
            <a:ext cx="8858312" cy="736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altLang="pt-BR" sz="14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CURSO BÁSICO DA SEGURANÇA DO TRABALHO ADMISSIONAL OU PERIÓDICO</a:t>
            </a:r>
          </a:p>
          <a:p>
            <a:pPr algn="ctr">
              <a:lnSpc>
                <a:spcPct val="150000"/>
              </a:lnSpc>
            </a:pPr>
            <a:r>
              <a:rPr lang="pt-BR" altLang="pt-BR" sz="14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Carga horária total: </a:t>
            </a:r>
            <a:r>
              <a:rPr lang="pt-BR" altLang="pt-BR" sz="1400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06 horas</a:t>
            </a:r>
            <a:r>
              <a:rPr lang="pt-BR" altLang="pt-BR" sz="14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. Data da Expedição: XX/XX/XXXX. Validade: XX/XX/XXXX</a:t>
            </a:r>
            <a:r>
              <a:rPr lang="pt-BR" altLang="pt-BR" sz="1600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.</a:t>
            </a:r>
          </a:p>
        </p:txBody>
      </p:sp>
      <p:pic>
        <p:nvPicPr>
          <p:cNvPr id="13" name="Imagem 12" descr="Uma imagem contendo ao ar livre, placa, quarto, vermelho&#10;&#10;Descrição gerada automaticamente">
            <a:extLst>
              <a:ext uri="{FF2B5EF4-FFF2-40B4-BE49-F238E27FC236}">
                <a16:creationId xmlns:a16="http://schemas.microsoft.com/office/drawing/2014/main" id="{8E2C4BE8-4C05-47C6-BF8C-A0A136B0A9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44" y="6265705"/>
            <a:ext cx="827294" cy="827294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1674292" y="6263994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JB SERVIÇOS DE ASSESSORIA E CONSULTORIA EMPRESARIAL LTDA – ME.  CNPJ: 25.108.808/0001-18. </a:t>
            </a:r>
          </a:p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ENDEREÇO: Rua Siqueira Bueno, 1321 - Loja - Metrô Belém - São Paulo.</a:t>
            </a:r>
          </a:p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TELEFONE</a:t>
            </a:r>
            <a:r>
              <a:rPr lang="pt-BR" sz="1000" dirty="0"/>
              <a:t>  </a:t>
            </a:r>
            <a:r>
              <a:rPr lang="pt-BR" sz="1000" b="1" dirty="0">
                <a:latin typeface="Arial" pitchFamily="34" charset="0"/>
                <a:cs typeface="Arial" pitchFamily="34" charset="0"/>
              </a:rPr>
              <a:t>0800-006-6767 / 11-2694-2399. E-MAIL: comercial@jbsegurancadotrabalho.com.br  SITE: www.jbsegurancadotrabalho.com.br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4D255E3-20FB-B2A2-3AD9-0BAD5545E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2364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575757"/>
                </a:solidFill>
                <a:effectLst/>
                <a:latin typeface="Ping Pong"/>
              </a:rPr>
              <a:t>roberta@virtualti.net.br</a:t>
            </a:r>
            <a:endParaRPr kumimoji="0" lang="pt-BR" altLang="pt-BR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575757"/>
                </a:solidFill>
                <a:effectLst/>
                <a:latin typeface="Ping Pong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294</Words>
  <Application>Microsoft Office PowerPoint</Application>
  <PresentationFormat>Personalizar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Goudy Old Style</vt:lpstr>
      <vt:lpstr>Lucida Fax</vt:lpstr>
      <vt:lpstr>Ping Pong</vt:lpstr>
      <vt:lpstr>Times New Roman</vt:lpstr>
      <vt:lpstr>Tema do Office</vt:lpstr>
      <vt:lpstr>CERTIFICADO DE CONCLUSÃO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</dc:title>
  <dc:creator>PC</dc:creator>
  <cp:lastModifiedBy>win</cp:lastModifiedBy>
  <cp:revision>162</cp:revision>
  <cp:lastPrinted>2021-10-27T18:20:00Z</cp:lastPrinted>
  <dcterms:created xsi:type="dcterms:W3CDTF">2019-10-30T12:52:23Z</dcterms:created>
  <dcterms:modified xsi:type="dcterms:W3CDTF">2022-08-19T13:29:32Z</dcterms:modified>
</cp:coreProperties>
</file>