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0693400" cy="7561263"/>
  <p:notesSz cx="6888163" cy="10020300"/>
  <p:defaultTextStyle>
    <a:defPPr>
      <a:defRPr lang="pt-B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8A628"/>
    <a:srgbClr val="FFFFFF"/>
    <a:srgbClr val="D6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632934" y="1907441"/>
            <a:ext cx="3286148" cy="29447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7544" y="764424"/>
            <a:ext cx="8858312" cy="801629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rgbClr val="006600"/>
                </a:solidFill>
                <a:latin typeface="Lucida Fax" pitchFamily="18" charset="0"/>
                <a:ea typeface="Roboto" pitchFamily="2" charset="0"/>
                <a:cs typeface="Times New Roman" pitchFamily="18" charset="0"/>
              </a:rPr>
              <a:t>CERTIFICADO DE CONCLUSÃO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3717" y="3369041"/>
            <a:ext cx="9322659" cy="141680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inscrito no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RG: XXXXXXXXXXX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participou do Curso de NR-29 – SEGURANÇA E SAÚDE DO TRABALHO NO SETOR PORTUÁRIO em conformidade com a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NR-29 ITEM 3.4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no dia XX de XXXX de XXXX, com carga horária total de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 horas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obtendo o grau de conclusão ao final do curso.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193185" y="4732945"/>
            <a:ext cx="2001204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marL="0" lvl="1" algn="ctr"/>
            <a:r>
              <a:rPr lang="pt-BR" sz="1400" i="1" dirty="0">
                <a:latin typeface="Arial" pitchFamily="34" charset="0"/>
                <a:cs typeface="Arial" pitchFamily="34" charset="0"/>
              </a:rPr>
              <a:t>Cidade, dia, mês, ano.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936282" y="2772519"/>
            <a:ext cx="6679453" cy="516527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2000" b="1" dirty="0">
                <a:latin typeface="Goudy Old Style" pitchFamily="18" charset="0"/>
                <a:cs typeface="Arial" pitchFamily="34" charset="0"/>
              </a:rPr>
              <a:t>XXXXXXXXXXXXXXXXXX</a:t>
            </a:r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>
            <a:off x="876431" y="5781436"/>
            <a:ext cx="3368374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7" name="Imagem 16" descr="Carimbo engenheiro.png">
            <a:extLst>
              <a:ext uri="{FF2B5EF4-FFF2-40B4-BE49-F238E27FC236}">
                <a16:creationId xmlns:a16="http://schemas.microsoft.com/office/drawing/2014/main" id="{CCDA8DFF-8529-4F61-AC4B-B7DB6F753ED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15251" t="17778" r="15251" b="21683"/>
          <a:stretch>
            <a:fillRect/>
          </a:stretch>
        </p:blipFill>
        <p:spPr>
          <a:xfrm rot="19662617">
            <a:off x="9291774" y="6063949"/>
            <a:ext cx="1209266" cy="1209266"/>
          </a:xfrm>
          <a:prstGeom prst="rect">
            <a:avLst/>
          </a:prstGeom>
        </p:spPr>
      </p:pic>
      <p:pic>
        <p:nvPicPr>
          <p:cNvPr id="18" name="Imagem 17" descr="Uma imagem contendo ao ar livre, placa, quarto, vermelho&#10;&#10;Descrição gerada automaticamente">
            <a:extLst>
              <a:ext uri="{FF2B5EF4-FFF2-40B4-BE49-F238E27FC236}">
                <a16:creationId xmlns:a16="http://schemas.microsoft.com/office/drawing/2014/main" id="{71B57335-B153-450E-B253-D034072410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038" y="5051180"/>
            <a:ext cx="1409323" cy="1409323"/>
          </a:xfrm>
          <a:prstGeom prst="rect">
            <a:avLst/>
          </a:prstGeom>
        </p:spPr>
      </p:pic>
      <p:cxnSp>
        <p:nvCxnSpPr>
          <p:cNvPr id="21" name="Straight Connector 13"/>
          <p:cNvCxnSpPr/>
          <p:nvPr/>
        </p:nvCxnSpPr>
        <p:spPr>
          <a:xfrm>
            <a:off x="1917676" y="2886556"/>
            <a:ext cx="645336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3"/>
          <p:cNvCxnSpPr/>
          <p:nvPr/>
        </p:nvCxnSpPr>
        <p:spPr>
          <a:xfrm>
            <a:off x="6566604" y="5781435"/>
            <a:ext cx="3209252" cy="1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703230" y="1780367"/>
            <a:ext cx="9286940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A  JB SERVIÇOS DE ASSESSORIA E CONSULTORIA EMPRESARIAL LTDA – ME, inscrita no CNPJ: 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25.108.808/0001-18 e localizada na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Rua Siqueira Bueno, 1321 - Loja - Metrô Belém - São Paulo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, certifica que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aixaDeTexto 20"/>
          <p:cNvSpPr txBox="1"/>
          <p:nvPr/>
        </p:nvSpPr>
        <p:spPr>
          <a:xfrm>
            <a:off x="703230" y="5781436"/>
            <a:ext cx="38576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t-BR" sz="1100" b="1" dirty="0">
                <a:latin typeface="Arial" pitchFamily="34" charset="0"/>
                <a:cs typeface="Arial" pitchFamily="34" charset="0"/>
              </a:rPr>
              <a:t>XXXXXXXXXXXXXXXXXXXXXXXX</a:t>
            </a:r>
          </a:p>
          <a:p>
            <a:pPr algn="ctr">
              <a:lnSpc>
                <a:spcPct val="150000"/>
              </a:lnSpc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(Responsável Técnico)</a:t>
            </a:r>
          </a:p>
          <a:p>
            <a:pPr algn="ctr">
              <a:lnSpc>
                <a:spcPct val="150000"/>
              </a:lnSpc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Téc. de Segurança do Trabalho / Téc. em Eletrotécnica</a:t>
            </a:r>
          </a:p>
          <a:p>
            <a:pPr algn="ctr">
              <a:lnSpc>
                <a:spcPct val="150000"/>
              </a:lnSpc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SRTE: XXXXX.  CREA-RJ: XXXXXX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6521386" y="5755841"/>
            <a:ext cx="3468784" cy="98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XXXXXXXXXXXXXXXX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( Instrutor Técnico )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Téc. de Segurança do Trabalho 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SRTE: XXXXXX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327844" y="1994681"/>
            <a:ext cx="4304872" cy="3857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 flipV="1">
            <a:off x="917544" y="6206747"/>
            <a:ext cx="9001188" cy="2776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5346700" y="1371754"/>
            <a:ext cx="4929222" cy="399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19- Segurança nos trabalhos de limpeza e manutenção                                                                            20- Segurança nos serviços do vigia de portaló Este texto não substitui o publicado no DOU Iluminação dos locais de trabalho;                                                                                                                                                     21- Transporte de trabalhadores por via aquática                                                                                                22- Locais frigorificados                                                                                                                                         23- Condições sanitárias e de conforto nos locais de trabalho                                                                    24- Primeiros socorros e outras providências                                                                                         25- Operações com cargas perigosas                                                                                                                          26- Plano de Controle de Emergência - PCE 29.29                                                                                             27-  Plano de Ajuda Mútua                                                                                                                                   PAM ANEXO I - Dimensionamento do SESSTP                                                                                                                       ANEXO II - Dimensionamento da CPATP                                                                                                          ANEXO III - Regime de tempo de trabalho com tempo de recuperação térmica fora do ambiente frio                                                                                                                                                      ANEXO IV - Cargas perigosas                                                                                                                              ANEXO V - Segregação de cargas perigosa</a:t>
            </a:r>
          </a:p>
        </p:txBody>
      </p: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174226" y="511308"/>
            <a:ext cx="8858312" cy="696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1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CONTEÚDO PROGRAMÁTICO DO CURSO DE NR-29 – SEGURANÇA E SAÚDE NO SETOR PORTUÁRIO</a:t>
            </a:r>
          </a:p>
          <a:p>
            <a:pPr algn="ctr">
              <a:lnSpc>
                <a:spcPct val="150000"/>
              </a:lnSpc>
            </a:pP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Carga horária total: 1</a:t>
            </a:r>
            <a:r>
              <a:rPr lang="pt-BR" altLang="pt-BR" sz="14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6 horas</a:t>
            </a: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 Data da Expedição: XX/XX/XXXX. Validade: XX/XX/XXXX</a:t>
            </a:r>
            <a:r>
              <a:rPr lang="pt-BR" altLang="pt-BR" sz="14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</a:t>
            </a:r>
          </a:p>
        </p:txBody>
      </p:sp>
      <p:pic>
        <p:nvPicPr>
          <p:cNvPr id="13" name="Imagem 12" descr="Uma imagem contendo ao ar livre, placa, quarto, vermelho&#10;&#10;Descrição gerada automaticamente">
            <a:extLst>
              <a:ext uri="{FF2B5EF4-FFF2-40B4-BE49-F238E27FC236}">
                <a16:creationId xmlns:a16="http://schemas.microsoft.com/office/drawing/2014/main" id="{8E2C4BE8-4C05-47C6-BF8C-A0A136B0A9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44" y="6265705"/>
            <a:ext cx="827294" cy="827294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674292" y="6263994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JB SERVIÇOS DE ASSESSORIA E CONSULTORIA EMPRESARIAL LTDA – ME.  CNPJ: 25.108.808/0001-18. 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ENDEREÇO: Rua Siqueira Bueno, 1321 - Loja - Metrô Belém - São Paulo.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TELEFONE</a:t>
            </a:r>
            <a:r>
              <a:rPr lang="pt-BR" sz="1000" dirty="0"/>
              <a:t>  </a:t>
            </a:r>
            <a:r>
              <a:rPr lang="pt-BR" sz="1000" b="1" dirty="0">
                <a:latin typeface="Arial" pitchFamily="34" charset="0"/>
                <a:cs typeface="Arial" pitchFamily="34" charset="0"/>
              </a:rPr>
              <a:t>0800-006-6767 / 11-2694-2399. E-MAIL: comercial@jbsegurancadotrabalho.com.br  SITE: www.jbsegurancadotrabalho.com.br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D255E3-20FB-B2A2-3AD9-0BAD5545E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2364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575757"/>
                </a:solidFill>
                <a:effectLst/>
                <a:latin typeface="Ping Pong"/>
              </a:rPr>
              <a:t>roberta@virtualti.net.br</a:t>
            </a:r>
            <a:endParaRPr kumimoji="0" lang="pt-BR" altLang="pt-BR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575757"/>
                </a:solidFill>
                <a:effectLst/>
                <a:latin typeface="Ping Pong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DC30152-B1B5-E0FC-6496-AF509E5B3B39}"/>
              </a:ext>
            </a:extLst>
          </p:cNvPr>
          <p:cNvSpPr txBox="1"/>
          <p:nvPr/>
        </p:nvSpPr>
        <p:spPr>
          <a:xfrm>
            <a:off x="587348" y="1445858"/>
            <a:ext cx="4518045" cy="422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1 - Objetivo e Campo de Aplicação da NR-29;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2- Competências e responsabilidades;                                                                                                       3- </a:t>
            </a:r>
            <a:r>
              <a:rPr lang="pt-B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PGR: </a:t>
            </a:r>
            <a:r>
              <a:rPr lang="pt-B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Programa de Gerenciamento de Riscos                                                                                          4- Serviço Especializado em Segurança e Saúde do         5- Trabalhador Portuário Serviços Especializados em Engenharia de Segurança e em Medicina do Trabalho – SESMT;                                                                                6- Comissão de Prevenção de Acidentes no Trabalho Portuário CPATP;                                                                                                         7- Operações de atracação, desatracação e manobras de embarcações                                                                                             8- Acesso a embarcações atracadas e fundeadas                                                                                      9- Operação em conveses                                                                                                                                10- Porões                                                                                                                                                           11- Trabalho em espaços confinados                                                                                                           12- Máquinas, equipamentos e acessórios de estivagem                                                                 13- Equipamentos de guindar de bordo e acessórios de estivagem                                                                                    14- </a:t>
            </a:r>
            <a:r>
              <a:rPr lang="pt-BR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Lingamento</a:t>
            </a:r>
            <a:r>
              <a:rPr lang="pt-B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deslingamento</a:t>
            </a:r>
            <a:r>
              <a:rPr lang="pt-B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cargas                                                                                                15- Operações com contêineres                                                                                                                  16- Operações com granéis secos                                                                                                                17- Transporte, movimentação, armazenagem e manuseio                                                                                   18- Segurança em armazéns e silos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490</Words>
  <Application>Microsoft Office PowerPoint</Application>
  <PresentationFormat>Personalizar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Goudy Old Style</vt:lpstr>
      <vt:lpstr>Lucida Fax</vt:lpstr>
      <vt:lpstr>Ping Pong</vt:lpstr>
      <vt:lpstr>Times New Roman</vt:lpstr>
      <vt:lpstr>Tema do Office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</cp:lastModifiedBy>
  <cp:revision>163</cp:revision>
  <cp:lastPrinted>2021-10-27T18:20:00Z</cp:lastPrinted>
  <dcterms:created xsi:type="dcterms:W3CDTF">2019-10-30T12:52:23Z</dcterms:created>
  <dcterms:modified xsi:type="dcterms:W3CDTF">2022-08-23T16:07:16Z</dcterms:modified>
</cp:coreProperties>
</file>