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160" y="1931885"/>
            <a:ext cx="2899645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5334" y="2973705"/>
            <a:ext cx="9142730" cy="1656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jbengenhariadeseguranca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1950" y="5138039"/>
            <a:ext cx="28492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Arial"/>
                <a:cs typeface="Arial"/>
              </a:rPr>
              <a:t>Rio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de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Janeiro,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Arial MT"/>
                <a:cs typeface="Arial MT"/>
              </a:rPr>
              <a:t>XX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XX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XXXX</a:t>
            </a:r>
            <a:r>
              <a:rPr sz="1400" i="1" spc="-2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7240" y="2973705"/>
            <a:ext cx="9140825" cy="1958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XXXXXXXXXXXXXXXXXXXXX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100"/>
              </a:lnSpc>
            </a:pPr>
            <a:r>
              <a:rPr sz="1400" spc="-5" dirty="0">
                <a:latin typeface="Arial MT"/>
                <a:cs typeface="Arial MT"/>
              </a:rPr>
              <a:t>inscrito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RG:</a:t>
            </a:r>
            <a:r>
              <a:rPr sz="1400" b="1" dirty="0">
                <a:latin typeface="Arial"/>
                <a:cs typeface="Arial"/>
              </a:rPr>
              <a:t> XXXXXXXXXX,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participou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b="1" dirty="0">
                <a:latin typeface="Arial"/>
                <a:cs typeface="Arial"/>
              </a:rPr>
              <a:t>CURSO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FORMAÇÃO</a:t>
            </a:r>
            <a:r>
              <a:rPr sz="1400" b="1" dirty="0">
                <a:latin typeface="Arial"/>
                <a:cs typeface="Arial"/>
              </a:rPr>
              <a:t> EM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SEGURANÇA</a:t>
            </a:r>
            <a:r>
              <a:rPr sz="1400" b="1" dirty="0">
                <a:latin typeface="Arial"/>
                <a:cs typeface="Arial"/>
              </a:rPr>
              <a:t> E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SAÚDE</a:t>
            </a:r>
            <a:r>
              <a:rPr sz="1400" b="1" dirty="0">
                <a:latin typeface="Arial"/>
                <a:cs typeface="Arial"/>
              </a:rPr>
              <a:t> NO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TRABALHO </a:t>
            </a:r>
            <a:r>
              <a:rPr sz="1400" b="1" dirty="0">
                <a:latin typeface="Arial"/>
                <a:cs typeface="Arial"/>
              </a:rPr>
              <a:t>EM </a:t>
            </a:r>
            <a:r>
              <a:rPr sz="1400" b="1" spc="-20" dirty="0">
                <a:latin typeface="Arial"/>
                <a:cs typeface="Arial"/>
              </a:rPr>
              <a:t>ESPAÇOS </a:t>
            </a:r>
            <a:r>
              <a:rPr sz="1400" b="1" spc="-5" dirty="0">
                <a:latin typeface="Arial"/>
                <a:cs typeface="Arial"/>
              </a:rPr>
              <a:t>CONFINADOS</a:t>
            </a:r>
            <a:r>
              <a:rPr lang="pt-BR" sz="1400" b="1" spc="-5" dirty="0">
                <a:latin typeface="Arial"/>
                <a:cs typeface="Arial"/>
              </a:rPr>
              <a:t> TRABALHADOR AUTORIZADO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 </a:t>
            </a:r>
            <a:r>
              <a:rPr sz="1400" b="1" spc="-5" dirty="0">
                <a:latin typeface="Arial"/>
                <a:cs typeface="Arial"/>
              </a:rPr>
              <a:t>VIGIA</a:t>
            </a:r>
            <a:r>
              <a:rPr sz="1400" spc="-5" dirty="0">
                <a:latin typeface="Arial MT"/>
                <a:cs typeface="Arial MT"/>
              </a:rPr>
              <a:t>, em conformidade </a:t>
            </a:r>
            <a:r>
              <a:rPr sz="1400" spc="-10" dirty="0">
                <a:latin typeface="Arial MT"/>
                <a:cs typeface="Arial MT"/>
              </a:rPr>
              <a:t>com </a:t>
            </a:r>
            <a:r>
              <a:rPr sz="1400" spc="-5" dirty="0">
                <a:latin typeface="Arial MT"/>
                <a:cs typeface="Arial MT"/>
              </a:rPr>
              <a:t>a </a:t>
            </a:r>
            <a:r>
              <a:rPr sz="1400" b="1" dirty="0">
                <a:latin typeface="Arial"/>
                <a:cs typeface="Arial"/>
              </a:rPr>
              <a:t>NR-33</a:t>
            </a:r>
            <a:r>
              <a:rPr sz="1400" dirty="0">
                <a:latin typeface="Arial MT"/>
                <a:cs typeface="Arial MT"/>
              </a:rPr>
              <a:t>, </a:t>
            </a:r>
            <a:r>
              <a:rPr sz="1400" spc="-5" dirty="0">
                <a:latin typeface="Arial MT"/>
                <a:cs typeface="Arial MT"/>
              </a:rPr>
              <a:t>no </a:t>
            </a:r>
            <a:r>
              <a:rPr sz="1400" dirty="0">
                <a:latin typeface="Arial MT"/>
                <a:cs typeface="Arial MT"/>
              </a:rPr>
              <a:t>dia XX </a:t>
            </a:r>
            <a:r>
              <a:rPr sz="1400" spc="-5" dirty="0">
                <a:latin typeface="Arial MT"/>
                <a:cs typeface="Arial MT"/>
              </a:rPr>
              <a:t>e </a:t>
            </a:r>
            <a:r>
              <a:rPr sz="1400" dirty="0">
                <a:latin typeface="Arial MT"/>
                <a:cs typeface="Arial MT"/>
              </a:rPr>
              <a:t>XX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XXXX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XXXX,</a:t>
            </a:r>
            <a:r>
              <a:rPr sz="1400" spc="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carga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horária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total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16 horas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obtendo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grau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conclusão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ao </a:t>
            </a:r>
            <a:r>
              <a:rPr sz="1400" dirty="0">
                <a:latin typeface="Arial MT"/>
                <a:cs typeface="Arial MT"/>
              </a:rPr>
              <a:t>final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 curso.</a:t>
            </a:r>
            <a:endParaRPr sz="140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6" name="object 6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73681" y="2916555"/>
              <a:ext cx="6788784" cy="0"/>
            </a:xfrm>
            <a:custGeom>
              <a:avLst/>
              <a:gdLst/>
              <a:ahLst/>
              <a:cxnLst/>
              <a:rect l="l" t="t" r="r" b="b"/>
              <a:pathLst>
                <a:path w="6788784">
                  <a:moveTo>
                    <a:pt x="0" y="0"/>
                  </a:moveTo>
                  <a:lnTo>
                    <a:pt x="6788658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loja,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 err="1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 err="1">
                <a:latin typeface="Arial MT"/>
                <a:cs typeface="Arial MT"/>
              </a:rPr>
              <a:t>que</a:t>
            </a:r>
            <a:r>
              <a:rPr lang="pt-BR" sz="1400" spc="-5" dirty="0">
                <a:latin typeface="Arial MT"/>
                <a:cs typeface="Arial MT"/>
              </a:rPr>
              <a:t>:</a:t>
            </a:r>
            <a:endParaRPr sz="1400" dirty="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10" name="object 10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85461" y="5066932"/>
              <a:ext cx="1409318" cy="140931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28827" y="5780913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66143" y="5818112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 dirty="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 err="1">
                <a:latin typeface="Arial MT"/>
                <a:cs typeface="Arial MT"/>
              </a:rPr>
              <a:t>T</a:t>
            </a:r>
            <a:r>
              <a:rPr sz="1000" dirty="0" err="1">
                <a:latin typeface="Arial MT"/>
                <a:cs typeface="Arial MT"/>
              </a:rPr>
              <a:t>écn</a:t>
            </a:r>
            <a:r>
              <a:rPr sz="1000" spc="15" dirty="0" err="1">
                <a:latin typeface="Arial MT"/>
                <a:cs typeface="Arial MT"/>
              </a:rPr>
              <a:t>i</a:t>
            </a:r>
            <a:r>
              <a:rPr sz="1000" dirty="0" err="1">
                <a:latin typeface="Arial MT"/>
                <a:cs typeface="Arial MT"/>
              </a:rPr>
              <a:t>co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lang="pt-BR" sz="1000" spc="-60" dirty="0">
                <a:latin typeface="Arial MT"/>
                <a:cs typeface="Arial MT"/>
              </a:rPr>
              <a:t> /  Instrutor </a:t>
            </a:r>
            <a:r>
              <a:rPr sz="1000" dirty="0">
                <a:latin typeface="Arial MT"/>
                <a:cs typeface="Arial MT"/>
              </a:rPr>
              <a:t>)</a:t>
            </a: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 dirty="0">
              <a:latin typeface="Arial MT"/>
              <a:cs typeface="Arial MT"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6509162" y="5686425"/>
            <a:ext cx="3368675" cy="0"/>
          </a:xfrm>
          <a:custGeom>
            <a:avLst/>
            <a:gdLst/>
            <a:ahLst/>
            <a:cxnLst/>
            <a:rect l="l" t="t" r="r" b="b"/>
            <a:pathLst>
              <a:path w="3368675">
                <a:moveTo>
                  <a:pt x="0" y="0"/>
                </a:moveTo>
                <a:lnTo>
                  <a:pt x="3368421" y="0"/>
                </a:lnTo>
              </a:path>
            </a:pathLst>
          </a:custGeom>
          <a:ln w="1905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Retângulo 15"/>
          <p:cNvSpPr/>
          <p:nvPr/>
        </p:nvSpPr>
        <p:spPr>
          <a:xfrm>
            <a:off x="5469101" y="5686884"/>
            <a:ext cx="53467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700"/>
              </a:spcBef>
            </a:pPr>
            <a:r>
              <a:rPr lang="pt-BR" sz="1200" b="1" spc="-10" dirty="0">
                <a:latin typeface="Arial"/>
                <a:cs typeface="Arial"/>
              </a:rPr>
              <a:t>XXXXXXXXXXXX</a:t>
            </a:r>
            <a:endParaRPr lang="pt-BR" sz="1200" dirty="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lang="pt-BR" sz="1200" dirty="0">
                <a:latin typeface="Arial MT"/>
                <a:cs typeface="Arial MT"/>
              </a:rPr>
              <a:t>(</a:t>
            </a:r>
            <a:r>
              <a:rPr lang="pt-BR" sz="1200" spc="5" dirty="0">
                <a:latin typeface="Arial MT"/>
                <a:cs typeface="Arial MT"/>
              </a:rPr>
              <a:t> </a:t>
            </a:r>
            <a:r>
              <a:rPr lang="pt-BR" sz="1200" dirty="0">
                <a:latin typeface="Arial MT"/>
                <a:cs typeface="Arial MT"/>
              </a:rPr>
              <a:t>Responsável</a:t>
            </a:r>
            <a:r>
              <a:rPr lang="pt-BR" sz="1200" spc="-60" dirty="0">
                <a:latin typeface="Arial MT"/>
                <a:cs typeface="Arial MT"/>
              </a:rPr>
              <a:t> </a:t>
            </a:r>
            <a:r>
              <a:rPr lang="pt-BR" sz="1200" spc="5" dirty="0">
                <a:latin typeface="Arial MT"/>
                <a:cs typeface="Arial MT"/>
              </a:rPr>
              <a:t>T</a:t>
            </a:r>
            <a:r>
              <a:rPr lang="pt-BR" sz="1200" dirty="0">
                <a:latin typeface="Arial MT"/>
                <a:cs typeface="Arial MT"/>
              </a:rPr>
              <a:t>écn</a:t>
            </a:r>
            <a:r>
              <a:rPr lang="pt-BR" sz="1200" spc="15" dirty="0">
                <a:latin typeface="Arial MT"/>
                <a:cs typeface="Arial MT"/>
              </a:rPr>
              <a:t>i</a:t>
            </a:r>
            <a:r>
              <a:rPr lang="pt-BR" sz="1200" dirty="0">
                <a:latin typeface="Arial MT"/>
                <a:cs typeface="Arial MT"/>
              </a:rPr>
              <a:t>co</a:t>
            </a:r>
            <a:r>
              <a:rPr lang="pt-BR" sz="1200" spc="-60" dirty="0">
                <a:latin typeface="Arial MT"/>
                <a:cs typeface="Arial MT"/>
              </a:rPr>
              <a:t>  /  Instrutor </a:t>
            </a:r>
            <a:r>
              <a:rPr lang="pt-BR" sz="1200" dirty="0">
                <a:latin typeface="Arial MT"/>
                <a:cs typeface="Arial MT"/>
              </a:rPr>
              <a:t>)</a:t>
            </a:r>
          </a:p>
          <a:p>
            <a:pPr marL="12065" marR="5080" algn="ctr">
              <a:lnSpc>
                <a:spcPct val="150000"/>
              </a:lnSpc>
            </a:pPr>
            <a:r>
              <a:rPr lang="pt-BR" sz="1200" dirty="0">
                <a:latin typeface="Arial MT"/>
                <a:cs typeface="Arial MT"/>
              </a:rPr>
              <a:t>Téc.</a:t>
            </a:r>
            <a:r>
              <a:rPr lang="pt-BR" sz="1200" spc="-20" dirty="0">
                <a:latin typeface="Arial MT"/>
                <a:cs typeface="Arial MT"/>
              </a:rPr>
              <a:t> </a:t>
            </a:r>
            <a:r>
              <a:rPr lang="pt-BR" sz="1200" spc="-5" dirty="0">
                <a:latin typeface="Arial MT"/>
                <a:cs typeface="Arial MT"/>
              </a:rPr>
              <a:t>de</a:t>
            </a:r>
            <a:r>
              <a:rPr lang="pt-BR" sz="1200" spc="-35" dirty="0">
                <a:latin typeface="Arial MT"/>
                <a:cs typeface="Arial MT"/>
              </a:rPr>
              <a:t> </a:t>
            </a:r>
            <a:r>
              <a:rPr lang="pt-BR" sz="1200" spc="-5" dirty="0">
                <a:latin typeface="Arial MT"/>
                <a:cs typeface="Arial MT"/>
              </a:rPr>
              <a:t>Segurança</a:t>
            </a:r>
            <a:r>
              <a:rPr lang="pt-BR" sz="1200" spc="-50" dirty="0">
                <a:latin typeface="Arial MT"/>
                <a:cs typeface="Arial MT"/>
              </a:rPr>
              <a:t> </a:t>
            </a:r>
            <a:r>
              <a:rPr lang="pt-BR" sz="1200" spc="-5" dirty="0">
                <a:latin typeface="Arial MT"/>
                <a:cs typeface="Arial MT"/>
              </a:rPr>
              <a:t>do</a:t>
            </a:r>
            <a:r>
              <a:rPr lang="pt-BR" sz="1200" spc="-15" dirty="0">
                <a:latin typeface="Arial MT"/>
                <a:cs typeface="Arial MT"/>
              </a:rPr>
              <a:t> </a:t>
            </a:r>
            <a:r>
              <a:rPr lang="pt-BR" sz="1200" dirty="0">
                <a:latin typeface="Arial MT"/>
                <a:cs typeface="Arial MT"/>
              </a:rPr>
              <a:t>Trabalho</a:t>
            </a:r>
            <a:r>
              <a:rPr lang="pt-BR" sz="1200" spc="-75" dirty="0">
                <a:latin typeface="Arial MT"/>
                <a:cs typeface="Arial MT"/>
              </a:rPr>
              <a:t> </a:t>
            </a:r>
            <a:r>
              <a:rPr lang="pt-BR" sz="1200" dirty="0">
                <a:latin typeface="Arial MT"/>
                <a:cs typeface="Arial MT"/>
              </a:rPr>
              <a:t>/</a:t>
            </a:r>
          </a:p>
          <a:p>
            <a:pPr marL="12065" marR="5080" algn="ctr">
              <a:lnSpc>
                <a:spcPct val="150000"/>
              </a:lnSpc>
            </a:pPr>
            <a:r>
              <a:rPr lang="pt-BR" sz="1200" spc="-15" dirty="0">
                <a:latin typeface="Arial MT"/>
                <a:cs typeface="Arial MT"/>
              </a:rPr>
              <a:t> </a:t>
            </a:r>
            <a:r>
              <a:rPr lang="pt-BR" sz="1200" dirty="0">
                <a:latin typeface="Arial MT"/>
                <a:cs typeface="Arial MT"/>
              </a:rPr>
              <a:t>Téc.</a:t>
            </a:r>
            <a:r>
              <a:rPr lang="pt-BR" sz="1200" spc="-20" dirty="0">
                <a:latin typeface="Arial MT"/>
                <a:cs typeface="Arial MT"/>
              </a:rPr>
              <a:t> </a:t>
            </a:r>
            <a:r>
              <a:rPr lang="pt-BR" sz="1200" spc="-5" dirty="0">
                <a:latin typeface="Arial MT"/>
                <a:cs typeface="Arial MT"/>
              </a:rPr>
              <a:t>em</a:t>
            </a:r>
            <a:r>
              <a:rPr lang="pt-BR" sz="1200" spc="-10" dirty="0">
                <a:latin typeface="Arial MT"/>
                <a:cs typeface="Arial MT"/>
              </a:rPr>
              <a:t> </a:t>
            </a:r>
            <a:r>
              <a:rPr lang="pt-BR" sz="1200" dirty="0">
                <a:latin typeface="Arial MT"/>
                <a:cs typeface="Arial MT"/>
              </a:rPr>
              <a:t>Eletrotécnica </a:t>
            </a:r>
            <a:r>
              <a:rPr lang="pt-BR" sz="1200" spc="-265" dirty="0">
                <a:latin typeface="Arial MT"/>
                <a:cs typeface="Arial MT"/>
              </a:rPr>
              <a:t> </a:t>
            </a:r>
            <a:r>
              <a:rPr lang="pt-BR" sz="1200" spc="-5" dirty="0">
                <a:latin typeface="Arial MT"/>
                <a:cs typeface="Arial MT"/>
              </a:rPr>
              <a:t>SRTE:CREA-RJ</a:t>
            </a:r>
            <a:endParaRPr lang="pt-BR" sz="1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1345" y="6285865"/>
            <a:ext cx="7161530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RUA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MONCORVO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FILHO,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CENTRO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RIO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JANEIRO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jbengenhariadeseguranca@gmail.com.</a:t>
            </a:r>
            <a:r>
              <a:rPr sz="1000" b="1" spc="-50" dirty="0">
                <a:latin typeface="Arial"/>
                <a:cs typeface="Arial"/>
                <a:hlinkClick r:id="rId2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6036" y="280162"/>
            <a:ext cx="1470660" cy="6866255"/>
            <a:chOff x="346036" y="280162"/>
            <a:chExt cx="1470660" cy="6866255"/>
          </a:xfrm>
        </p:grpSpPr>
        <p:sp>
          <p:nvSpPr>
            <p:cNvPr id="4" name="object 4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8987" y="6318910"/>
              <a:ext cx="827290" cy="82729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69022" y="547878"/>
            <a:ext cx="8435975" cy="5106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marR="266700">
              <a:lnSpc>
                <a:spcPct val="150200"/>
              </a:lnSpc>
              <a:spcBef>
                <a:spcPts val="10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FORMAÇÃO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NR-33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55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45" dirty="0">
                <a:solidFill>
                  <a:srgbClr val="006600"/>
                </a:solidFill>
                <a:latin typeface="Cambria"/>
                <a:cs typeface="Cambria"/>
              </a:rPr>
              <a:t>SEGURANÇA</a:t>
            </a:r>
            <a:r>
              <a:rPr sz="1600" b="1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SAÚDE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85" dirty="0">
                <a:solidFill>
                  <a:srgbClr val="006600"/>
                </a:solidFill>
                <a:latin typeface="Cambria"/>
                <a:cs typeface="Cambria"/>
              </a:rPr>
              <a:t>NO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TRABALHO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 </a:t>
            </a:r>
            <a:r>
              <a:rPr sz="1600" b="1" spc="-3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ESPAÇOS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CONFINADOS</a:t>
            </a:r>
            <a:r>
              <a:rPr sz="1600" b="1" spc="1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0" dirty="0">
                <a:solidFill>
                  <a:srgbClr val="006600"/>
                </a:solidFill>
                <a:latin typeface="Cambria"/>
                <a:cs typeface="Cambria"/>
              </a:rPr>
              <a:t>VIGIA.</a:t>
            </a:r>
            <a:endParaRPr sz="1600">
              <a:latin typeface="Cambria"/>
              <a:cs typeface="Cambria"/>
            </a:endParaRPr>
          </a:p>
          <a:p>
            <a:pPr marL="564515">
              <a:lnSpc>
                <a:spcPct val="100000"/>
              </a:lnSpc>
              <a:spcBef>
                <a:spcPts val="900"/>
              </a:spcBef>
            </a:pP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Carga </a:t>
            </a:r>
            <a:r>
              <a:rPr sz="1400" b="1" spc="19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sz="1400" b="1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sz="14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006600"/>
                </a:solidFill>
                <a:latin typeface="Cambria"/>
                <a:cs typeface="Cambria"/>
              </a:rPr>
              <a:t>16</a:t>
            </a:r>
            <a:r>
              <a:rPr sz="1400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006600"/>
                </a:solidFill>
                <a:latin typeface="Cambria"/>
                <a:cs typeface="Cambria"/>
              </a:rPr>
              <a:t>horas</a:t>
            </a:r>
            <a:r>
              <a:rPr sz="1400" b="1" spc="114" dirty="0">
                <a:solidFill>
                  <a:srgbClr val="006600"/>
                </a:solidFill>
                <a:latin typeface="Cambria"/>
                <a:cs typeface="Cambria"/>
              </a:rPr>
              <a:t>.</a:t>
            </a:r>
            <a:r>
              <a:rPr sz="14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5" dirty="0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sz="14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Expedição: </a:t>
            </a:r>
            <a:r>
              <a:rPr sz="1400" b="1" spc="24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0" dirty="0">
                <a:solidFill>
                  <a:srgbClr val="006600"/>
                </a:solidFill>
                <a:latin typeface="Cambria"/>
                <a:cs typeface="Cambria"/>
              </a:rPr>
              <a:t>xx/xx/xxxx</a:t>
            </a: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.</a:t>
            </a:r>
            <a:r>
              <a:rPr sz="1400" b="1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sz="1400" b="1" spc="18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0" dirty="0">
                <a:solidFill>
                  <a:srgbClr val="006600"/>
                </a:solidFill>
                <a:latin typeface="Cambria"/>
                <a:cs typeface="Cambria"/>
              </a:rPr>
              <a:t>xx/xx/xxxx.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Conteúdo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 </a:t>
            </a:r>
            <a:r>
              <a:rPr sz="1400" b="1" dirty="0">
                <a:latin typeface="Arial"/>
                <a:cs typeface="Arial"/>
              </a:rPr>
              <a:t>do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Definições;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Identificação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espaços </a:t>
            </a:r>
            <a:r>
              <a:rPr sz="1400" dirty="0">
                <a:latin typeface="Arial MT"/>
                <a:cs typeface="Arial MT"/>
              </a:rPr>
              <a:t>confinados;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Legislação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segurança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 saúde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Reconhecimento,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avaliação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controle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risco;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4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Riscos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em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espaços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confinados;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spc="-15" dirty="0">
                <a:latin typeface="Arial MT"/>
                <a:cs typeface="Arial MT"/>
              </a:rPr>
              <a:t>Tipos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Nós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Utilizados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Espaços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Confinados;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Sistema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4/1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polias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Cordas;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Utilização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do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Tripé;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Funcionamento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equipamentos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utilizados;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0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Noções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resgate</a:t>
            </a:r>
            <a:r>
              <a:rPr sz="1400" spc="3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</a:t>
            </a:r>
            <a:r>
              <a:rPr sz="1400" spc="38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espaços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confinados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primeiros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socorros.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844"/>
              </a:spcBef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Procedimento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utilização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 </a:t>
            </a:r>
            <a:r>
              <a:rPr sz="1400" dirty="0">
                <a:latin typeface="Arial MT"/>
                <a:cs typeface="Arial MT"/>
              </a:rPr>
              <a:t>permissão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entrada 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trabalho.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332</Words>
  <Application>Microsoft Office PowerPoint</Application>
  <PresentationFormat>Personalizar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MT</vt:lpstr>
      <vt:lpstr>Calibri</vt:lpstr>
      <vt:lpstr>Cambria</vt:lpstr>
      <vt:lpstr>Times New Roman</vt:lpstr>
      <vt:lpstr>Trebuchet MS</vt:lpstr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3</cp:revision>
  <dcterms:created xsi:type="dcterms:W3CDTF">2022-06-17T11:36:28Z</dcterms:created>
  <dcterms:modified xsi:type="dcterms:W3CDTF">2022-08-19T13:37:01Z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2022-06-17T00:00:00Z</vt:filetime>
  </property>
</Properties>
</file>